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5" r:id="rId2"/>
    <p:sldMasterId id="2147483689" r:id="rId3"/>
  </p:sldMasterIdLst>
  <p:notesMasterIdLst>
    <p:notesMasterId r:id="rId29"/>
  </p:notesMasterIdLst>
  <p:handoutMasterIdLst>
    <p:handoutMasterId r:id="rId30"/>
  </p:handoutMasterIdLst>
  <p:sldIdLst>
    <p:sldId id="783" r:id="rId4"/>
    <p:sldId id="786" r:id="rId5"/>
    <p:sldId id="787" r:id="rId6"/>
    <p:sldId id="790" r:id="rId7"/>
    <p:sldId id="791" r:id="rId8"/>
    <p:sldId id="792" r:id="rId9"/>
    <p:sldId id="793" r:id="rId10"/>
    <p:sldId id="794" r:id="rId11"/>
    <p:sldId id="795" r:id="rId12"/>
    <p:sldId id="796" r:id="rId13"/>
    <p:sldId id="797" r:id="rId14"/>
    <p:sldId id="798" r:id="rId15"/>
    <p:sldId id="799" r:id="rId16"/>
    <p:sldId id="801" r:id="rId17"/>
    <p:sldId id="802" r:id="rId18"/>
    <p:sldId id="803" r:id="rId19"/>
    <p:sldId id="804" r:id="rId20"/>
    <p:sldId id="805" r:id="rId21"/>
    <p:sldId id="806" r:id="rId22"/>
    <p:sldId id="813" r:id="rId23"/>
    <p:sldId id="807" r:id="rId24"/>
    <p:sldId id="808" r:id="rId25"/>
    <p:sldId id="810" r:id="rId26"/>
    <p:sldId id="811" r:id="rId27"/>
    <p:sldId id="812" r:id="rId28"/>
  </p:sldIdLst>
  <p:sldSz cx="9144000" cy="6858000" type="screen4x3"/>
  <p:notesSz cx="6797675" cy="9926638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6600"/>
    <a:srgbClr val="FFCC66"/>
    <a:srgbClr val="008BBF"/>
    <a:srgbClr val="FFFFFF"/>
    <a:srgbClr val="80A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0206" autoAdjust="0"/>
    <p:restoredTop sz="92686" autoAdjust="0"/>
  </p:normalViewPr>
  <p:slideViewPr>
    <p:cSldViewPr snapToGrid="0">
      <p:cViewPr varScale="1">
        <p:scale>
          <a:sx n="64" d="100"/>
          <a:sy n="64" d="100"/>
        </p:scale>
        <p:origin x="-1248" y="-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452"/>
    </p:cViewPr>
  </p:sorterViewPr>
  <p:notesViewPr>
    <p:cSldViewPr snapToGrid="0">
      <p:cViewPr varScale="1">
        <p:scale>
          <a:sx n="49" d="100"/>
          <a:sy n="49" d="100"/>
        </p:scale>
        <p:origin x="-2922" y="-90"/>
      </p:cViewPr>
      <p:guideLst>
        <p:guide orient="horz" pos="3043"/>
        <p:guide pos="209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DEAF5A6-A5C6-4063-9F2B-2F2127BF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52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1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52863" y="0"/>
            <a:ext cx="2943225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nl-NL"/>
              <a:t>21 november 2011</a:t>
            </a:r>
          </a:p>
        </p:txBody>
      </p:sp>
      <p:sp>
        <p:nvSpPr>
          <p:cNvPr id="7168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0938" cy="37211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38775" cy="446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428163"/>
            <a:ext cx="2943225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52863" y="9428163"/>
            <a:ext cx="2943225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3E83D51-6DEB-46A8-9079-77B5D1E5664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584545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8981" eaLnBrk="0"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defTabSz="428981" eaLnBrk="0"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defTabSz="428981" eaLnBrk="0"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defTabSz="428981" eaLnBrk="0"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defTabSz="428981" eaLnBrk="0"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1546253" indent="-217692" defTabSz="4289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007248" indent="-217692" defTabSz="4289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2468243" indent="-217692" defTabSz="4289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2929238" indent="-217692" defTabSz="4289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fld id="{572EE824-F258-464C-B8DA-A4EACE027D95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3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7381" eaLnBrk="0"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defTabSz="427381" eaLnBrk="0"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defTabSz="427381" eaLnBrk="0"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defTabSz="427381" eaLnBrk="0"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defTabSz="427381" eaLnBrk="0"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1546253" indent="-217692" defTabSz="4273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007248" indent="-217692" defTabSz="4273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2468243" indent="-217692" defTabSz="4273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2929238" indent="-217692" defTabSz="4273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fld id="{8555F75C-4C5A-4AFD-BEB9-B8B66D23D670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4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474"/>
            <a:ext cx="5438140" cy="446762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8981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9116" indent="-288122" defTabSz="428981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52487" indent="-230497" defTabSz="428981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13482" indent="-230497" defTabSz="428981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74476" indent="-230497" defTabSz="428981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35471" indent="-230497" defTabSz="42898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96466" indent="-230497" defTabSz="42898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57461" indent="-230497" defTabSz="42898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918455" indent="-230497" defTabSz="42898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itchFamily="2" charset="2"/>
              <a:buNone/>
            </a:pPr>
            <a:fld id="{668F696A-4484-4CFD-A3FC-3F3D8649A0D1}" type="slidenum">
              <a:rPr lang="en-US" altLang="en-US" sz="1300">
                <a:solidFill>
                  <a:schemeClr val="tx1"/>
                </a:solidFill>
                <a:latin typeface="Arial" charset="0"/>
                <a:ea typeface="MS Gothic" pitchFamily="49" charset="-128"/>
              </a:rPr>
              <a:pPr>
                <a:spcBef>
                  <a:spcPct val="0"/>
                </a:spcBef>
                <a:buSzPct val="45000"/>
                <a:buFont typeface="Wingdings" pitchFamily="2" charset="2"/>
                <a:buNone/>
              </a:pPr>
              <a:t>6</a:t>
            </a:fld>
            <a:endParaRPr lang="en-US" altLang="en-US" sz="1300">
              <a:solidFill>
                <a:schemeClr val="tx1"/>
              </a:solidFill>
              <a:latin typeface="Arial" charset="0"/>
              <a:ea typeface="MS Gothic" pitchFamily="49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7381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37820778" indent="-37364586" defTabSz="427381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39681" indent="-227296" defTabSz="427381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594274" indent="-227296" defTabSz="427381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0467" indent="-227296" defTabSz="427381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1462" indent="-227296" defTabSz="42738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2456" indent="-227296" defTabSz="42738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33451" indent="-227296" defTabSz="42738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94446" indent="-227296" defTabSz="42738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spcBef>
                <a:spcPct val="0"/>
              </a:spcBef>
              <a:buSzPct val="45000"/>
              <a:buFont typeface="Wingdings" pitchFamily="2" charset="2"/>
              <a:buNone/>
            </a:pPr>
            <a:fld id="{0CFFFAA8-2E4F-40BC-96D0-DE637D4DFDF6}" type="slidenum">
              <a:rPr lang="en-GB" altLang="en-US" sz="1300">
                <a:ea typeface="MS Gothic" pitchFamily="49" charset="-128"/>
              </a:rPr>
              <a:pPr eaLnBrk="1">
                <a:spcBef>
                  <a:spcPct val="0"/>
                </a:spcBef>
                <a:buSzPct val="45000"/>
                <a:buFont typeface="Wingdings" pitchFamily="2" charset="2"/>
                <a:buNone/>
              </a:pPr>
              <a:t>9</a:t>
            </a:fld>
            <a:endParaRPr lang="en-GB" altLang="en-US" sz="1300">
              <a:ea typeface="MS Gothic" pitchFamily="49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In the Netherlands high data availability. A blessing, but also a burden on modeling projects!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8981" eaLnBrk="0"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defTabSz="428981" eaLnBrk="0"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defTabSz="428981" eaLnBrk="0"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defTabSz="428981" eaLnBrk="0"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defTabSz="428981" eaLnBrk="0"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1546253" indent="-217692" defTabSz="4289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007248" indent="-217692" defTabSz="4289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2468243" indent="-217692" defTabSz="4289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2929238" indent="-217692" defTabSz="4289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fld id="{1E86F430-6B16-4DB1-9E43-992AF53E982F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11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8981" eaLnBrk="0"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defTabSz="428981" eaLnBrk="0"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defTabSz="428981" eaLnBrk="0"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defTabSz="428981" eaLnBrk="0"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defTabSz="428981" eaLnBrk="0"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1546253" indent="-217692" defTabSz="4289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007248" indent="-217692" defTabSz="4289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2468243" indent="-217692" defTabSz="4289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2929238" indent="-217692" defTabSz="4289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8981" algn="l"/>
                <a:tab pos="857962" algn="l"/>
                <a:tab pos="1286944" algn="l"/>
                <a:tab pos="1714325" algn="l"/>
                <a:tab pos="2143306" algn="l"/>
                <a:tab pos="2572287" algn="l"/>
                <a:tab pos="3001268" algn="l"/>
                <a:tab pos="3430250" algn="l"/>
                <a:tab pos="3859231" algn="l"/>
                <a:tab pos="4288212" algn="l"/>
                <a:tab pos="4717193" algn="l"/>
                <a:tab pos="5144573" algn="l"/>
                <a:tab pos="5573555" algn="l"/>
                <a:tab pos="6002536" algn="l"/>
                <a:tab pos="6431517" algn="l"/>
                <a:tab pos="6860498" algn="l"/>
                <a:tab pos="7289480" algn="l"/>
                <a:tab pos="7718461" algn="l"/>
                <a:tab pos="8147442" algn="l"/>
                <a:tab pos="857482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fld id="{377C097E-96E9-465C-93F2-6F4F2C2C8E0D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13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7381" eaLnBrk="0"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defTabSz="427381" eaLnBrk="0"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defTabSz="427381" eaLnBrk="0"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defTabSz="427381" eaLnBrk="0"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defTabSz="427381" eaLnBrk="0"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1546253" indent="-217692" defTabSz="4273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007248" indent="-217692" defTabSz="4273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2468243" indent="-217692" defTabSz="4273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2929238" indent="-217692" defTabSz="4273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fld id="{955BAA73-3F27-4A50-9493-FE019CAF7368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16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1088" y="863600"/>
            <a:ext cx="4638675" cy="3479800"/>
          </a:xfrm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410" y="4733063"/>
            <a:ext cx="4995650" cy="434610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7381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37820778" indent="-37364586" defTabSz="427381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39681" indent="-227296" defTabSz="427381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594274" indent="-227296" defTabSz="427381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0467" indent="-227296" defTabSz="427381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1462" indent="-227296" defTabSz="42738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2456" indent="-227296" defTabSz="42738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33451" indent="-227296" defTabSz="42738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94446" indent="-227296" defTabSz="42738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spcBef>
                <a:spcPct val="0"/>
              </a:spcBef>
              <a:buSzPct val="45000"/>
              <a:buFont typeface="Wingdings" pitchFamily="2" charset="2"/>
              <a:buNone/>
            </a:pPr>
            <a:fld id="{108C4B3B-0375-4445-8733-DDE78953CBB2}" type="slidenum">
              <a:rPr lang="en-GB" altLang="en-US" sz="1300">
                <a:ea typeface="MS Gothic" pitchFamily="49" charset="-128"/>
              </a:rPr>
              <a:pPr eaLnBrk="1">
                <a:spcBef>
                  <a:spcPct val="0"/>
                </a:spcBef>
                <a:buSzPct val="45000"/>
                <a:buFont typeface="Wingdings" pitchFamily="2" charset="2"/>
                <a:buNone/>
              </a:pPr>
              <a:t>18</a:t>
            </a:fld>
            <a:endParaRPr lang="en-GB" altLang="en-US" sz="1300">
              <a:ea typeface="MS Gothic" pitchFamily="49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MODFLOW &lt;-&gt; metaSWAP: ONLINE phreatic groundwaterlevel &lt;-&gt; recharge</a:t>
            </a:r>
          </a:p>
          <a:p>
            <a:r>
              <a:rPr lang="en-US" altLang="en-US" smtClean="0">
                <a:ea typeface="ＭＳ Ｐゴシック" pitchFamily="34" charset="-128"/>
              </a:rPr>
              <a:t>MODFLOW &lt;-&gt; MOZART: ONLINE drainage fluxes &lt;-&gt; water level</a:t>
            </a:r>
          </a:p>
          <a:p>
            <a:r>
              <a:rPr lang="en-US" altLang="en-US" smtClean="0">
                <a:ea typeface="ＭＳ Ｐゴシック" pitchFamily="34" charset="-128"/>
              </a:rPr>
              <a:t>metaSWAP &lt;-&gt; MOZART: ONLINE sprinkling demand &lt;-&gt; sprinkling allocation</a:t>
            </a:r>
          </a:p>
          <a:p>
            <a:r>
              <a:rPr lang="en-US" altLang="en-US" smtClean="0">
                <a:ea typeface="ＭＳ Ｐゴシック" pitchFamily="34" charset="-128"/>
              </a:rPr>
              <a:t>MOZART &lt;–&gt; DM: ONLINE water demand &lt;-&gt; water allocation</a:t>
            </a:r>
          </a:p>
          <a:p>
            <a:r>
              <a:rPr lang="en-US" altLang="en-US" smtClean="0">
                <a:ea typeface="ＭＳ Ｐゴシック" pitchFamily="34" charset="-128"/>
              </a:rPr>
              <a:t>MODFLOW &lt;-&gt; DM: OFFLINE coupling drainage fluxes &lt;-&gt; water levels</a:t>
            </a:r>
          </a:p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7381" eaLnBrk="0"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defTabSz="427381" eaLnBrk="0"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defTabSz="427381" eaLnBrk="0"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defTabSz="427381" eaLnBrk="0"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defTabSz="427381" eaLnBrk="0"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1546253" indent="-217692" defTabSz="4273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007248" indent="-217692" defTabSz="4273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2468243" indent="-217692" defTabSz="4273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2929238" indent="-217692" defTabSz="42738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27381" algn="l"/>
                <a:tab pos="854761" algn="l"/>
                <a:tab pos="1282142" algn="l"/>
                <a:tab pos="1709522" algn="l"/>
                <a:tab pos="2136903" algn="l"/>
                <a:tab pos="2564283" algn="l"/>
                <a:tab pos="2993265" algn="l"/>
                <a:tab pos="3420646" algn="l"/>
                <a:tab pos="3848026" algn="l"/>
                <a:tab pos="4277007" algn="l"/>
                <a:tab pos="4704388" algn="l"/>
                <a:tab pos="5130168" algn="l"/>
                <a:tab pos="5557548" algn="l"/>
                <a:tab pos="5986529" algn="l"/>
                <a:tab pos="6413910" algn="l"/>
                <a:tab pos="6841290" algn="l"/>
                <a:tab pos="7268671" algn="l"/>
                <a:tab pos="7697653" algn="l"/>
                <a:tab pos="8125033" algn="l"/>
                <a:tab pos="8550813" algn="l"/>
              </a:tabLst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fld id="{C2B910CA-BADD-4879-97C9-3BF11DCD22BF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23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0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</p:spPr>
      </p:sp>
      <p:sp>
        <p:nvSpPr>
          <p:cNvPr id="45060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17072"/>
            <a:ext cx="5438140" cy="446762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52" tIns="45577" rIns="91152" bIns="45577"/>
          <a:lstStyle/>
          <a:p>
            <a:pPr defTabSz="917188"/>
            <a:r>
              <a:rPr lang="en-US" altLang="en-US" smtClean="0">
                <a:ea typeface="ＭＳ Ｐゴシック" pitchFamily="34" charset="-128"/>
              </a:rPr>
              <a:t>Uitgangspunten</a:t>
            </a:r>
          </a:p>
          <a:p>
            <a:pPr defTabSz="917188">
              <a:buFontTx/>
              <a:buAutoNum type="arabicParenR"/>
            </a:pPr>
            <a:r>
              <a:rPr lang="en-US" altLang="en-US" smtClean="0">
                <a:ea typeface="ＭＳ Ｐゴシック" pitchFamily="34" charset="-128"/>
              </a:rPr>
              <a:t>Instrument voor NL </a:t>
            </a:r>
            <a:r>
              <a:rPr lang="en-US" altLang="en-US" smtClean="0">
                <a:ea typeface="ＭＳ Ｐゴシック" pitchFamily="34" charset="-128"/>
                <a:sym typeface="Wingdings" pitchFamily="2" charset="2"/>
              </a:rPr>
              <a:t> regionale en landelijke model(toepassing)en verbinden</a:t>
            </a:r>
          </a:p>
          <a:p>
            <a:pPr defTabSz="917188">
              <a:buFontTx/>
              <a:buAutoNum type="arabicParenR"/>
            </a:pPr>
            <a:endParaRPr lang="en-US" altLang="en-US" smtClean="0">
              <a:ea typeface="ＭＳ Ｐゴシック" pitchFamily="34" charset="-128"/>
              <a:sym typeface="Wingdings" pitchFamily="2" charset="2"/>
            </a:endParaRPr>
          </a:p>
          <a:p>
            <a:pPr defTabSz="917188">
              <a:buFontTx/>
              <a:buAutoNum type="arabicParenR"/>
            </a:pPr>
            <a:r>
              <a:rPr lang="en-US" altLang="en-US" smtClean="0">
                <a:ea typeface="ＭＳ Ｐゴシック" pitchFamily="34" charset="-128"/>
              </a:rPr>
              <a:t>Samenwerken tbv verschillende toepassingen </a:t>
            </a:r>
            <a:r>
              <a:rPr lang="en-US" altLang="en-US" smtClean="0">
                <a:ea typeface="ＭＳ Ｐゴシック" pitchFamily="34" charset="-128"/>
                <a:sym typeface="Wingdings" pitchFamily="2" charset="2"/>
              </a:rPr>
              <a:t> fexibele koppelingen en generieke inzetbaarheid van modelcodes en tools </a:t>
            </a:r>
          </a:p>
          <a:p>
            <a:pPr defTabSz="917188">
              <a:buFontTx/>
              <a:buAutoNum type="arabicParenR"/>
            </a:pPr>
            <a:endParaRPr lang="en-US" altLang="en-US" smtClean="0">
              <a:ea typeface="ＭＳ Ｐゴシック" pitchFamily="34" charset="-128"/>
              <a:sym typeface="Wingdings" pitchFamily="2" charset="2"/>
            </a:endParaRPr>
          </a:p>
          <a:p>
            <a:pPr defTabSz="917188">
              <a:buFontTx/>
              <a:buAutoNum type="arabicParenR"/>
            </a:pPr>
            <a:r>
              <a:rPr lang="en-US" altLang="en-US" smtClean="0">
                <a:ea typeface="ＭＳ Ｐゴシック" pitchFamily="34" charset="-128"/>
                <a:sym typeface="Wingdings" pitchFamily="2" charset="2"/>
              </a:rPr>
              <a:t>Samenwerken tbv delen kennis op verschillende schalen  gedeelde data (‘missende’ data en schematiseringen) verzamelen/genereren en delen</a:t>
            </a:r>
          </a:p>
          <a:p>
            <a:pPr defTabSz="917188">
              <a:buFontTx/>
              <a:buAutoNum type="arabicParenR"/>
            </a:pPr>
            <a:endParaRPr lang="en-US" altLang="en-US" smtClean="0">
              <a:ea typeface="ＭＳ Ｐゴシック" pitchFamily="34" charset="-128"/>
              <a:sym typeface="Wingdings" pitchFamily="2" charset="2"/>
            </a:endParaRPr>
          </a:p>
          <a:p>
            <a:pPr defTabSz="917188">
              <a:buFontTx/>
              <a:buAutoNum type="arabicParenR"/>
            </a:pPr>
            <a:r>
              <a:rPr lang="en-US" altLang="en-US" smtClean="0">
                <a:ea typeface="ＭＳ Ｐゴシック" pitchFamily="34" charset="-128"/>
                <a:sym typeface="Wingdings" pitchFamily="2" charset="2"/>
              </a:rPr>
              <a:t>Efficiënter  opbouw via modules/componenten tbv hergebruik; als het al bestaat niet zelf ontwikkelen</a:t>
            </a:r>
          </a:p>
          <a:p>
            <a:pPr defTabSz="917188">
              <a:buFontTx/>
              <a:buAutoNum type="arabicParenR"/>
            </a:pPr>
            <a:endParaRPr lang="en-US" altLang="en-US" smtClean="0">
              <a:ea typeface="ＭＳ Ｐゴシック" pitchFamily="34" charset="-128"/>
              <a:sym typeface="Wingdings" pitchFamily="2" charset="2"/>
            </a:endParaRPr>
          </a:p>
          <a:p>
            <a:pPr defTabSz="917188">
              <a:buFontTx/>
              <a:buAutoNum type="arabicParenR"/>
            </a:pPr>
            <a:r>
              <a:rPr lang="en-US" altLang="en-US" smtClean="0">
                <a:ea typeface="ＭＳ Ｐゴシック" pitchFamily="34" charset="-128"/>
                <a:sym typeface="Wingdings" pitchFamily="2" charset="2"/>
              </a:rPr>
              <a:t>Samen ontwikkelen  open source en voor alle financiers vrij inzetbaar</a:t>
            </a:r>
          </a:p>
          <a:p>
            <a:pPr defTabSz="917188">
              <a:buFontTx/>
              <a:buAutoNum type="arabicParenR"/>
            </a:pPr>
            <a:endParaRPr lang="en-US" altLang="en-US" smtClean="0">
              <a:ea typeface="ＭＳ Ｐゴシック" pitchFamily="34" charset="-128"/>
              <a:sym typeface="Wingdings" pitchFamily="2" charset="2"/>
            </a:endParaRPr>
          </a:p>
          <a:p>
            <a:pPr defTabSz="917188">
              <a:buFontTx/>
              <a:buAutoNum type="arabicParenR"/>
            </a:pPr>
            <a:r>
              <a:rPr lang="en-US" altLang="en-US" smtClean="0">
                <a:ea typeface="ＭＳ Ｐゴシック" pitchFamily="34" charset="-128"/>
                <a:sym typeface="Wingdings" pitchFamily="2" charset="2"/>
              </a:rPr>
              <a:t>Ambitie samebrengen (inter)nationale ontwikkelingen  kennisinstituten ontwikkelen, beheren en onderhouden</a:t>
            </a:r>
          </a:p>
          <a:p>
            <a:pPr defTabSz="917188"/>
            <a:endParaRPr lang="en-US" altLang="en-US" smtClean="0">
              <a:ea typeface="ＭＳ Ｐゴシック" pitchFamily="34" charset="-128"/>
            </a:endParaRPr>
          </a:p>
          <a:p>
            <a:pPr defTabSz="917188">
              <a:buFontTx/>
              <a:buAutoNum type="arabicParenR"/>
            </a:pPr>
            <a:r>
              <a:rPr lang="en-US" altLang="en-US" smtClean="0">
                <a:ea typeface="ＭＳ Ｐゴシック" pitchFamily="34" charset="-128"/>
              </a:rPr>
              <a:t>Gezamenlijk ontwikkelen </a:t>
            </a:r>
            <a:r>
              <a:rPr lang="en-US" altLang="en-US" smtClean="0">
                <a:ea typeface="ＭＳ Ｐゴシック" pitchFamily="34" charset="-128"/>
                <a:sym typeface="Wingdings" pitchFamily="2" charset="2"/>
              </a:rPr>
              <a:t> samenwerken gebruikers/financiers en ontwikkelaars</a:t>
            </a:r>
          </a:p>
          <a:p>
            <a:pPr defTabSz="917188">
              <a:buFontTx/>
              <a:buAutoNum type="arabicParenR"/>
            </a:pPr>
            <a:endParaRPr lang="en-US" altLang="en-US" smtClean="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816F1-91B4-4B87-BA11-A6E176EB5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74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1745C-9595-45A1-9AF2-9A306E270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8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3713" y="233363"/>
            <a:ext cx="2047875" cy="5548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4400" cy="5548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83602-2D56-44B1-A8E8-C6E32ECB3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48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96913" y="233363"/>
            <a:ext cx="8194675" cy="5548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27FDE-9A62-45D7-A12D-D4647B373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47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3" y="233363"/>
            <a:ext cx="8194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6913" y="1482725"/>
            <a:ext cx="3859212" cy="4298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525" y="1482725"/>
            <a:ext cx="3860800" cy="4298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E9CFC-D294-49E7-8919-E644703F5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2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4763"/>
            <a:ext cx="9144000" cy="2547937"/>
            <a:chOff x="0" y="3"/>
            <a:chExt cx="6240" cy="1739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"/>
              <a:ext cx="2830" cy="1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9" y="218"/>
              <a:ext cx="1603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0" y="1089"/>
              <a:ext cx="6240" cy="217"/>
            </a:xfrm>
            <a:prstGeom prst="rect">
              <a:avLst/>
            </a:prstGeom>
            <a:solidFill>
              <a:srgbClr val="7FA1B6">
                <a:alpha val="250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 i="1">
                <a:solidFill>
                  <a:srgbClr val="000000"/>
                </a:solidFill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0" y="1306"/>
              <a:ext cx="6240" cy="218"/>
            </a:xfrm>
            <a:prstGeom prst="rect">
              <a:avLst/>
            </a:prstGeom>
            <a:solidFill>
              <a:srgbClr val="7FA1B6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 i="1">
                <a:solidFill>
                  <a:srgbClr val="000000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0" y="1524"/>
              <a:ext cx="6240" cy="218"/>
            </a:xfrm>
            <a:prstGeom prst="rect">
              <a:avLst/>
            </a:prstGeom>
            <a:solidFill>
              <a:srgbClr val="7FA1B6">
                <a:alpha val="749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pPr algn="ctr" defTabSz="414338" hangingPunct="0">
                <a:lnSpc>
                  <a:spcPct val="80000"/>
                </a:lnSpc>
                <a:buSzPct val="45000"/>
                <a:buFont typeface="Wingdings" pitchFamily="2" charset="2"/>
                <a:buNone/>
              </a:pPr>
              <a:endParaRPr lang="en-US" sz="1600">
                <a:solidFill>
                  <a:srgbClr val="FFFFFF"/>
                </a:solidFill>
                <a:ea typeface="MS Gothic" pitchFamily="49" charset="-128"/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>
              <a:off x="0" y="1306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0" y="1524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>
              <a:off x="0" y="1089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nl-NL" noProof="0" smtClean="0"/>
              <a:t>Klik om het opmaakprofiel te bewerken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nl-NL" noProof="0" smtClean="0"/>
              <a:t>Klik om het opmaakprofiel van de modelondertitel te bewerken</a:t>
            </a:r>
          </a:p>
        </p:txBody>
      </p:sp>
      <p:sp>
        <p:nvSpPr>
          <p:cNvPr id="13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2057400" y="5803900"/>
            <a:ext cx="6618288" cy="338138"/>
          </a:xfrm>
        </p:spPr>
        <p:txBody>
          <a:bodyPr/>
          <a:lstStyle>
            <a:lvl1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 sz="1600"/>
            </a:lvl1pPr>
          </a:lstStyle>
          <a:p>
            <a:pPr algn="l">
              <a:defRPr/>
            </a:pPr>
            <a:r>
              <a:rPr lang="en-US"/>
              <a:t>Visit  Prof  Dr. Rafael Carmona Paredes</a:t>
            </a:r>
          </a:p>
          <a:p>
            <a:pPr algn="l">
              <a:defRPr/>
            </a:pPr>
            <a:r>
              <a:rPr lang="en-US"/>
              <a:t>Deltares, june 2012 </a:t>
            </a:r>
            <a:endParaRPr lang="nl-NL"/>
          </a:p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5105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EB1880E2-CE55-48DA-8D0D-A5D734DFFF2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7346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46FFAD48-18B5-4DE7-AB9F-D1293904E12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0461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F18EAE23-5A27-4352-B92C-6B6285825E9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0474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5401C8C1-638F-4C22-8C2E-64B6AC9D537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4123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D80921A0-918B-402B-ABBB-AF90365B578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039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A56C4-3113-4070-960F-B28CF8554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02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098D42CE-7C08-416A-9EA0-09677D4C7AE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4885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233363"/>
            <a:ext cx="2047875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5987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B46D56F9-54CE-444A-84E3-DFEDE02CDA8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0665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3" y="233363"/>
            <a:ext cx="8196262" cy="611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B30A5B30-E306-43E5-ABBB-F4CA32D26FE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740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3" y="233363"/>
            <a:ext cx="8196262" cy="611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10113" y="1482725"/>
            <a:ext cx="3860800" cy="207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10113" y="3708400"/>
            <a:ext cx="38608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F207E202-1787-4A48-964D-21B3504B386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7248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4763"/>
            <a:ext cx="9144000" cy="2547937"/>
            <a:chOff x="0" y="3"/>
            <a:chExt cx="6240" cy="1739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"/>
              <a:ext cx="2830" cy="1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9" y="218"/>
              <a:ext cx="1603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0" y="1089"/>
              <a:ext cx="6240" cy="217"/>
            </a:xfrm>
            <a:prstGeom prst="rect">
              <a:avLst/>
            </a:prstGeom>
            <a:solidFill>
              <a:srgbClr val="7FA1B6">
                <a:alpha val="250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 i="1">
                <a:solidFill>
                  <a:srgbClr val="000000"/>
                </a:solidFill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0" y="1306"/>
              <a:ext cx="6240" cy="218"/>
            </a:xfrm>
            <a:prstGeom prst="rect">
              <a:avLst/>
            </a:prstGeom>
            <a:solidFill>
              <a:srgbClr val="7FA1B6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 i="1">
                <a:solidFill>
                  <a:srgbClr val="000000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0" y="1524"/>
              <a:ext cx="6240" cy="218"/>
            </a:xfrm>
            <a:prstGeom prst="rect">
              <a:avLst/>
            </a:prstGeom>
            <a:solidFill>
              <a:srgbClr val="7FA1B6">
                <a:alpha val="749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pPr algn="ctr" defTabSz="414338" hangingPunct="0">
                <a:lnSpc>
                  <a:spcPct val="80000"/>
                </a:lnSpc>
                <a:buSzPct val="45000"/>
                <a:buFont typeface="Wingdings" pitchFamily="2" charset="2"/>
                <a:buNone/>
              </a:pPr>
              <a:endParaRPr lang="en-US" sz="1600">
                <a:solidFill>
                  <a:srgbClr val="FFFFFF"/>
                </a:solidFill>
                <a:ea typeface="MS Gothic" pitchFamily="49" charset="-128"/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>
              <a:off x="0" y="1306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0" y="1524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>
              <a:off x="0" y="1089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nl-NL" noProof="0" smtClean="0"/>
              <a:t>Klik om het opmaakprofiel te bewerken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nl-NL" noProof="0" smtClean="0"/>
              <a:t>Klik om het opmaakprofiel van de modelondertitel te bewerken</a:t>
            </a:r>
          </a:p>
        </p:txBody>
      </p:sp>
      <p:sp>
        <p:nvSpPr>
          <p:cNvPr id="13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2057400" y="5803900"/>
            <a:ext cx="6618288" cy="338138"/>
          </a:xfrm>
        </p:spPr>
        <p:txBody>
          <a:bodyPr/>
          <a:lstStyle>
            <a:lvl1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 sz="1600"/>
            </a:lvl1pPr>
          </a:lstStyle>
          <a:p>
            <a:pPr algn="l">
              <a:defRPr/>
            </a:pPr>
            <a:r>
              <a:rPr lang="en-US"/>
              <a:t>Visit  Prof  Dr. Rafael Carmona Paredes</a:t>
            </a:r>
          </a:p>
          <a:p>
            <a:pPr algn="l">
              <a:defRPr/>
            </a:pPr>
            <a:r>
              <a:rPr lang="en-US"/>
              <a:t>Deltares, june 2012 </a:t>
            </a:r>
            <a:endParaRPr lang="nl-NL"/>
          </a:p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095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E4B9B4A8-C515-4806-8411-9A7BD414025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3991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5611D47F-8833-4A79-9856-13715D54709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3012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2FF70179-62B3-4D8E-896A-B18BF4B8A9A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593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4B50BE67-CAEE-435C-AAC3-FC4B623C30B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7195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CDF27DEF-656F-4162-9D28-00E5B8DB40A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9432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C2677-98F3-40F6-BACD-942A60E4F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21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8E4FC0AD-5208-4158-8063-002CCE058DA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3597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EF272694-A023-4C61-B1BC-1EF41897F1B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078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E34EF56F-273E-4F90-86FB-18C3085C661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9728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233363"/>
            <a:ext cx="2047875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5987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5BEED247-8E45-4F41-A47A-AB5C0F3E630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50084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3" y="233363"/>
            <a:ext cx="8196262" cy="611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4EA291F0-6F3E-4976-A7E8-9C7D5393F54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37522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3" y="233363"/>
            <a:ext cx="8196262" cy="611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10113" y="1482725"/>
            <a:ext cx="3860800" cy="207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10113" y="3708400"/>
            <a:ext cx="38608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pPr>
              <a:defRPr/>
            </a:pPr>
            <a:fld id="{02410E47-5BA8-46FD-ACD2-E404FFF6F23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86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59212" cy="4298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525" y="1482725"/>
            <a:ext cx="3860800" cy="4298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73D75-3809-453A-B6A2-10F16E35B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34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260BF-5E2F-44A5-880A-D9379E266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8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01DCA-AF8E-4568-B065-274CD93EF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8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BB5B2-06D6-4847-82C3-84BF18F8B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5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F20E1-FA8E-47BD-8165-95D461CDB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8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8B4D9-4F17-471D-A198-4DE731F6E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60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2412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3122613" y="6613525"/>
            <a:ext cx="1435100" cy="319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685800" y="6613525"/>
            <a:ext cx="2438400" cy="319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4483100" y="6613525"/>
            <a:ext cx="466725" cy="319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64589A6-0FF8-4032-A945-C661A26A8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33" name="Rectangle 8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Line 11"/>
          <p:cNvSpPr>
            <a:spLocks noChangeShapeType="1"/>
          </p:cNvSpPr>
          <p:nvPr/>
        </p:nvSpPr>
        <p:spPr bwMode="auto">
          <a:xfrm>
            <a:off x="0" y="317500"/>
            <a:ext cx="9123363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7" name="Line 12"/>
          <p:cNvSpPr>
            <a:spLocks noChangeShapeType="1"/>
          </p:cNvSpPr>
          <p:nvPr/>
        </p:nvSpPr>
        <p:spPr bwMode="auto">
          <a:xfrm>
            <a:off x="0" y="635000"/>
            <a:ext cx="9123363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8" name="Line 13"/>
          <p:cNvSpPr>
            <a:spLocks noChangeShapeType="1"/>
          </p:cNvSpPr>
          <p:nvPr/>
        </p:nvSpPr>
        <p:spPr bwMode="auto">
          <a:xfrm>
            <a:off x="0" y="952500"/>
            <a:ext cx="9123363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46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6800" rIns="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pic>
        <p:nvPicPr>
          <p:cNvPr id="1040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41" name="Line 16"/>
          <p:cNvSpPr>
            <a:spLocks noChangeShapeType="1"/>
          </p:cNvSpPr>
          <p:nvPr/>
        </p:nvSpPr>
        <p:spPr bwMode="auto">
          <a:xfrm flipH="1">
            <a:off x="-1588" y="6467475"/>
            <a:ext cx="7035801" cy="1588"/>
          </a:xfrm>
          <a:prstGeom prst="line">
            <a:avLst/>
          </a:prstGeom>
          <a:noFill/>
          <a:ln w="9360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E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  <a:p>
            <a:pPr lvl="0"/>
            <a:endParaRPr lang="nl-NL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14675" y="6537325"/>
            <a:ext cx="25019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900" i="0">
                <a:solidFill>
                  <a:srgbClr val="008BB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613525"/>
            <a:ext cx="24399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900" i="0">
                <a:solidFill>
                  <a:srgbClr val="008BB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00" y="6613525"/>
            <a:ext cx="4683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900" i="0">
                <a:solidFill>
                  <a:srgbClr val="008BBF"/>
                </a:solidFill>
                <a:latin typeface="Arial" charset="0"/>
              </a:defRPr>
            </a:lvl1pPr>
          </a:lstStyle>
          <a:p>
            <a:pPr>
              <a:defRPr/>
            </a:pPr>
            <a:fld id="{5D7C4B60-9160-471D-B06E-B11316D1509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 i="1">
              <a:solidFill>
                <a:srgbClr val="000000"/>
              </a:solidFill>
            </a:endParaRPr>
          </a:p>
        </p:txBody>
      </p:sp>
      <p:pic>
        <p:nvPicPr>
          <p:cNvPr id="3079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0" name="Picture 9" descr="D111-00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 i="1">
              <a:solidFill>
                <a:srgbClr val="000000"/>
              </a:solidFill>
            </a:endParaRPr>
          </a:p>
        </p:txBody>
      </p:sp>
      <p:sp>
        <p:nvSpPr>
          <p:cNvPr id="3082" name="Rectangle 11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chemeClr val="tx1">
              <a:alpha val="3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 i="1">
              <a:solidFill>
                <a:srgbClr val="000000"/>
              </a:solidFill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SzPct val="45000"/>
              <a:buFont typeface="Wingdings" pitchFamily="2" charset="2"/>
              <a:buNone/>
            </a:pPr>
            <a:endParaRPr lang="en-US" sz="1600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3084" name="Line 13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85" name="Line 14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86" name="Line 15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8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pic>
        <p:nvPicPr>
          <p:cNvPr id="3088" name="Picture 18" descr="woordmer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9" name="Line 19"/>
          <p:cNvSpPr>
            <a:spLocks noChangeShapeType="1"/>
          </p:cNvSpPr>
          <p:nvPr/>
        </p:nvSpPr>
        <p:spPr bwMode="auto">
          <a:xfrm flipH="1">
            <a:off x="0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&gt;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  <a:p>
            <a:pPr lvl="0"/>
            <a:endParaRPr lang="nl-NL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14675" y="6537325"/>
            <a:ext cx="25019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900" i="0">
                <a:solidFill>
                  <a:srgbClr val="008BB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Visit  Prof  Dr. Rafael Carmona Paredes</a:t>
            </a:r>
          </a:p>
          <a:p>
            <a:pPr>
              <a:defRPr/>
            </a:pPr>
            <a:r>
              <a:rPr lang="en-US"/>
              <a:t>Deltares, june 2012 </a:t>
            </a: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613525"/>
            <a:ext cx="24399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900" i="0">
                <a:solidFill>
                  <a:srgbClr val="008BB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00" y="6613525"/>
            <a:ext cx="4683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900" i="0">
                <a:solidFill>
                  <a:srgbClr val="008BBF"/>
                </a:solidFill>
                <a:latin typeface="Arial" charset="0"/>
              </a:defRPr>
            </a:lvl1pPr>
          </a:lstStyle>
          <a:p>
            <a:pPr>
              <a:defRPr/>
            </a:pPr>
            <a:fld id="{67554558-C582-4E61-BD48-057641E3D9C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 i="1">
              <a:solidFill>
                <a:srgbClr val="000000"/>
              </a:solidFill>
            </a:endParaRPr>
          </a:p>
        </p:txBody>
      </p:sp>
      <p:pic>
        <p:nvPicPr>
          <p:cNvPr id="4103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4" name="Picture 9" descr="D111-00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Rectangle 10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 i="1">
              <a:solidFill>
                <a:srgbClr val="000000"/>
              </a:solidFill>
            </a:endParaRPr>
          </a:p>
        </p:txBody>
      </p:sp>
      <p:sp>
        <p:nvSpPr>
          <p:cNvPr id="4106" name="Rectangle 11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chemeClr val="tx1">
              <a:alpha val="3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 i="1">
              <a:solidFill>
                <a:srgbClr val="000000"/>
              </a:solidFill>
            </a:endParaRPr>
          </a:p>
        </p:txBody>
      </p:sp>
      <p:sp>
        <p:nvSpPr>
          <p:cNvPr id="4107" name="Rectangle 12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SzPct val="45000"/>
              <a:buFont typeface="Wingdings" pitchFamily="2" charset="2"/>
              <a:buNone/>
            </a:pPr>
            <a:endParaRPr lang="en-US" sz="1600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4108" name="Line 13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09" name="Line 14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10" name="Line 15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pic>
        <p:nvPicPr>
          <p:cNvPr id="4112" name="Picture 18" descr="woordmerk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3" name="Line 19"/>
          <p:cNvSpPr>
            <a:spLocks noChangeShapeType="1"/>
          </p:cNvSpPr>
          <p:nvPr/>
        </p:nvSpPr>
        <p:spPr bwMode="auto">
          <a:xfrm flipH="1">
            <a:off x="0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&gt;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3.jpeg"/><Relationship Id="rId7" Type="http://schemas.openxmlformats.org/officeDocument/2006/relationships/image" Target="../media/image2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www.google.nl/url?sa=i&amp;rct=j&amp;q=&amp;esrc=s&amp;frm=1&amp;source=images&amp;cd=&amp;cad=rja&amp;uact=8&amp;ved=0CAcQjRw&amp;url=http://www.strackconsulting.com/the-analytic-element-method/&amp;ei=PFbFVOfxOcGEPNS9gcgG&amp;bvm=bv.84349003,d.ZWU&amp;psig=AFQjCNHSJ2jJSl4QkEtUfclqC5wlgaALyA&amp;ust=1422305100892490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hyperlink" Target="http://www.google.nl/url?sa=i&amp;rct=j&amp;q=&amp;esrc=s&amp;frm=1&amp;source=images&amp;cd=&amp;cad=rja&amp;uact=8&amp;ved=0CAcQjRxqFQoTCJX606WLgckCFcORDwodf1wA6Q&amp;url=http://www.planhillsborough.org/leaders-work-together-to-tackle-key-issues/&amp;psig=AFQjCNEAMEhDqUrXpNckM3JDoKqw1ZHYog&amp;ust=1447081085753895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02577" y="884419"/>
            <a:ext cx="9337431" cy="5994219"/>
            <a:chOff x="-102577" y="312739"/>
            <a:chExt cx="9337431" cy="65659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" t="-9839" r="6264" b="6250"/>
            <a:stretch>
              <a:fillRect/>
            </a:stretch>
          </p:blipFill>
          <p:spPr bwMode="auto">
            <a:xfrm>
              <a:off x="-102577" y="669926"/>
              <a:ext cx="9246577" cy="6208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21" t="-264"/>
            <a:stretch>
              <a:fillRect/>
            </a:stretch>
          </p:blipFill>
          <p:spPr bwMode="auto">
            <a:xfrm>
              <a:off x="-38100" y="355600"/>
              <a:ext cx="2494085" cy="165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Afbeeldingsresultaat voor stu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123" y="355600"/>
              <a:ext cx="2305050" cy="165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53"/>
            <a:stretch>
              <a:fillRect/>
            </a:stretch>
          </p:blipFill>
          <p:spPr bwMode="auto">
            <a:xfrm>
              <a:off x="4755174" y="315913"/>
              <a:ext cx="2123342" cy="169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Afbeeldingsresultaat voor onttrekking drinkwat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8516" y="312739"/>
              <a:ext cx="2356338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1"/>
          <p:cNvSpPr txBox="1">
            <a:spLocks/>
          </p:cNvSpPr>
          <p:nvPr/>
        </p:nvSpPr>
        <p:spPr>
          <a:xfrm>
            <a:off x="269823" y="228600"/>
            <a:ext cx="8634334" cy="4748134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Arial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Arial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Arial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Arial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NHI</a:t>
            </a:r>
            <a:r>
              <a:rPr lang="en-US" kern="0" dirty="0"/>
              <a:t>: the Netherlands Hydrological Instrument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 smtClean="0"/>
          </a:p>
          <a:p>
            <a:endParaRPr lang="en-US" kern="0" dirty="0"/>
          </a:p>
          <a:p>
            <a:endParaRPr lang="en-US" kern="0" dirty="0" smtClean="0"/>
          </a:p>
          <a:p>
            <a:endParaRPr lang="en-US" kern="0" dirty="0"/>
          </a:p>
          <a:p>
            <a:r>
              <a:rPr lang="en-US" kern="0" dirty="0" smtClean="0"/>
              <a:t>Kees Bons</a:t>
            </a:r>
          </a:p>
          <a:p>
            <a:r>
              <a:rPr lang="en-US" kern="0" dirty="0" smtClean="0"/>
              <a:t>Deltares</a:t>
            </a:r>
          </a:p>
        </p:txBody>
      </p:sp>
    </p:spTree>
    <p:extLst>
      <p:ext uri="{BB962C8B-B14F-4D97-AF65-F5344CB8AC3E}">
        <p14:creationId xmlns:p14="http://schemas.microsoft.com/office/powerpoint/2010/main" val="101214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19921" y="209862"/>
            <a:ext cx="8904158" cy="933138"/>
          </a:xfrm>
        </p:spPr>
        <p:txBody>
          <a:bodyPr/>
          <a:lstStyle/>
          <a:p>
            <a:r>
              <a:rPr lang="nl-NL" altLang="en-US" dirty="0" smtClean="0"/>
              <a:t>In Netherlands large </a:t>
            </a:r>
            <a:r>
              <a:rPr lang="nl-NL" altLang="en-US" dirty="0" err="1" smtClean="0"/>
              <a:t>detailed</a:t>
            </a:r>
            <a:r>
              <a:rPr lang="nl-NL" altLang="en-US" dirty="0" smtClean="0"/>
              <a:t> datasets are </a:t>
            </a:r>
            <a:r>
              <a:rPr lang="nl-NL" altLang="en-US" dirty="0" err="1" smtClean="0"/>
              <a:t>available</a:t>
            </a:r>
            <a:endParaRPr lang="en-GB" altLang="en-US" dirty="0" smtClean="0"/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561" y="1885950"/>
            <a:ext cx="4120662" cy="488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TextBox 7"/>
          <p:cNvSpPr txBox="1">
            <a:spLocks noChangeArrowheads="1"/>
          </p:cNvSpPr>
          <p:nvPr/>
        </p:nvSpPr>
        <p:spPr bwMode="auto">
          <a:xfrm>
            <a:off x="5767754" y="1430339"/>
            <a:ext cx="21018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742950" indent="-285750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43000" indent="-228600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600200" indent="-228600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2057400" indent="-228600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en-US" altLang="en-US" sz="1800"/>
              <a:t>~16,000 boreholes</a:t>
            </a:r>
            <a:endParaRPr lang="en-GB" altLang="en-US" sz="1800"/>
          </a:p>
        </p:txBody>
      </p:sp>
      <p:pic>
        <p:nvPicPr>
          <p:cNvPr id="1536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05" y="1603376"/>
            <a:ext cx="3958003" cy="504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502628" y="3179764"/>
            <a:ext cx="546588" cy="1004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742950" indent="-285750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43000" indent="-228600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600200" indent="-228600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2057400" indent="-228600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endParaRPr lang="en-GB" altLang="en-US" sz="1800"/>
          </a:p>
        </p:txBody>
      </p:sp>
      <p:sp>
        <p:nvSpPr>
          <p:cNvPr id="15367" name="Rectangle 18"/>
          <p:cNvSpPr>
            <a:spLocks noChangeArrowheads="1"/>
          </p:cNvSpPr>
          <p:nvPr/>
        </p:nvSpPr>
        <p:spPr bwMode="auto">
          <a:xfrm>
            <a:off x="2184889" y="6370638"/>
            <a:ext cx="81768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742950" indent="-285750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43000" indent="-228600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600200" indent="-228600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2057400" indent="-228600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endParaRPr lang="en-GB" altLang="en-US" sz="1800"/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756139" y="1374776"/>
            <a:ext cx="2031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742950" indent="-285750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43000" indent="-228600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600200" indent="-228600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2057400" indent="-228600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en-US" altLang="en-US" sz="1800"/>
              <a:t>DEM 0.5m x 0.5m</a:t>
            </a:r>
            <a:endParaRPr lang="en-GB" altLang="en-US" sz="1800"/>
          </a:p>
        </p:txBody>
      </p:sp>
    </p:spTree>
    <p:extLst>
      <p:ext uri="{BB962C8B-B14F-4D97-AF65-F5344CB8AC3E}">
        <p14:creationId xmlns:p14="http://schemas.microsoft.com/office/powerpoint/2010/main" val="31716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-119922"/>
            <a:ext cx="8229600" cy="1269271"/>
          </a:xfrm>
        </p:spPr>
        <p:txBody>
          <a:bodyPr/>
          <a:lstStyle/>
          <a:p>
            <a:pPr algn="ctr"/>
            <a:r>
              <a:rPr lang="en-US" altLang="en-US" dirty="0" err="1" smtClean="0"/>
              <a:t>Geohydrological</a:t>
            </a:r>
            <a:r>
              <a:rPr lang="en-US" altLang="en-US" dirty="0" smtClean="0"/>
              <a:t> database REGIS</a:t>
            </a:r>
            <a:br>
              <a:rPr lang="en-US" altLang="en-US" dirty="0" smtClean="0"/>
            </a:br>
            <a:r>
              <a:rPr lang="en-US" altLang="en-US" dirty="0" smtClean="0"/>
              <a:t>(Geological Survey of the Netherlands: TNO)</a:t>
            </a:r>
            <a:endParaRPr lang="en-GB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600201"/>
            <a:ext cx="798195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600201"/>
            <a:ext cx="798195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600201"/>
            <a:ext cx="798195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600201"/>
            <a:ext cx="798195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90675"/>
            <a:ext cx="7981950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600201"/>
            <a:ext cx="798195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90675"/>
            <a:ext cx="7981950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79564"/>
            <a:ext cx="798195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79564"/>
            <a:ext cx="798195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79564"/>
            <a:ext cx="798195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79564"/>
            <a:ext cx="798195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79564"/>
            <a:ext cx="798195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79564"/>
            <a:ext cx="798195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79564"/>
            <a:ext cx="798195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79564"/>
            <a:ext cx="798195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90675"/>
            <a:ext cx="7981950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70039"/>
            <a:ext cx="7981950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70039"/>
            <a:ext cx="7981950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70039"/>
            <a:ext cx="7981950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65275"/>
            <a:ext cx="7981950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65275"/>
            <a:ext cx="7981950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54163"/>
            <a:ext cx="798195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9" name="Content Placeholder 2"/>
          <p:cNvSpPr>
            <a:spLocks noGrp="1"/>
          </p:cNvSpPr>
          <p:nvPr>
            <p:ph idx="1"/>
          </p:nvPr>
        </p:nvSpPr>
        <p:spPr>
          <a:xfrm>
            <a:off x="457200" y="1108075"/>
            <a:ext cx="8686800" cy="4560888"/>
          </a:xfrm>
        </p:spPr>
        <p:txBody>
          <a:bodyPr/>
          <a:lstStyle/>
          <a:p>
            <a:r>
              <a:rPr lang="en-US" altLang="en-US" smtClean="0"/>
              <a:t>Borehole information processed in Regiona Geological Information System</a:t>
            </a: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03147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9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6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3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-119920"/>
            <a:ext cx="8229600" cy="1232760"/>
          </a:xfrm>
        </p:spPr>
        <p:txBody>
          <a:bodyPr/>
          <a:lstStyle/>
          <a:p>
            <a:pPr algn="ctr" eaLnBrk="1" hangingPunct="1"/>
            <a:r>
              <a:rPr lang="nl-NL" altLang="en-US" dirty="0" err="1" smtClean="0"/>
              <a:t>iMOD</a:t>
            </a:r>
            <a:r>
              <a:rPr lang="nl-NL" altLang="en-US" dirty="0" smtClean="0"/>
              <a:t>: special MODFLOW </a:t>
            </a:r>
            <a:r>
              <a:rPr lang="nl-NL" altLang="en-US" dirty="0" err="1" smtClean="0"/>
              <a:t>version</a:t>
            </a:r>
            <a:r>
              <a:rPr lang="nl-NL" altLang="en-US" dirty="0" smtClean="0"/>
              <a:t> + interface</a:t>
            </a:r>
            <a:br>
              <a:rPr lang="nl-NL" altLang="en-US" dirty="0" smtClean="0"/>
            </a:br>
            <a:r>
              <a:rPr lang="nl-NL" altLang="en-US" dirty="0" smtClean="0"/>
              <a:t> (open source, free </a:t>
            </a:r>
            <a:r>
              <a:rPr lang="nl-NL" altLang="en-US" dirty="0" err="1" smtClean="0"/>
              <a:t>executables</a:t>
            </a:r>
            <a:r>
              <a:rPr lang="nl-NL" altLang="en-US" dirty="0" smtClean="0"/>
              <a:t>)</a:t>
            </a:r>
            <a:endParaRPr lang="en-US" altLang="en-US" dirty="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758" y="1233488"/>
            <a:ext cx="8792308" cy="4271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groundwater modeling of extremely large model areas</a:t>
            </a:r>
          </a:p>
          <a:p>
            <a:pPr lvl="1" eaLnBrk="1" hangingPunct="1">
              <a:defRPr/>
            </a:pPr>
            <a:r>
              <a:rPr lang="en-US" altLang="en-US" dirty="0" smtClean="0"/>
              <a:t>high resolution, high performance</a:t>
            </a:r>
          </a:p>
          <a:p>
            <a:pPr marL="0" indent="0" eaLnBrk="1" hangingPunct="1">
              <a:defRPr/>
            </a:pPr>
            <a:r>
              <a:rPr lang="en-US" altLang="en-US" dirty="0" smtClean="0"/>
              <a:t>using binary files for faster handling of input/output (IDF, direct access) </a:t>
            </a:r>
          </a:p>
          <a:p>
            <a:pPr lvl="1" eaLnBrk="1" hangingPunct="1">
              <a:defRPr/>
            </a:pPr>
            <a:r>
              <a:rPr lang="en-US" altLang="en-US" dirty="0" smtClean="0"/>
              <a:t>up- and down-scaling techniques (flexibility resolution, extent)</a:t>
            </a:r>
          </a:p>
          <a:p>
            <a:pPr lvl="1" eaLnBrk="1" hangingPunct="1">
              <a:defRPr/>
            </a:pPr>
            <a:r>
              <a:rPr lang="en-US" altLang="en-US" dirty="0" smtClean="0"/>
              <a:t>fast 1-D, 2-D and 3-D visualization techniques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marL="95250" indent="0" eaLnBrk="1" hangingPunct="1">
              <a:buFont typeface="Wingdings" pitchFamily="2" charset="2"/>
              <a:buNone/>
              <a:defRPr/>
            </a:pPr>
            <a:endParaRPr lang="en-US" altLang="en-US" dirty="0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9" y="3308350"/>
            <a:ext cx="8767397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89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256585" y="6174582"/>
            <a:ext cx="1767494" cy="6723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7439759" y="2784475"/>
            <a:ext cx="1255834" cy="508000"/>
          </a:xfrm>
          <a:prstGeom prst="rect">
            <a:avLst/>
          </a:prstGeom>
          <a:solidFill>
            <a:srgbClr val="F1642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endParaRPr lang="en-GB" altLang="en-US" b="1"/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7439758" y="3306764"/>
            <a:ext cx="1230923" cy="2466975"/>
          </a:xfrm>
          <a:prstGeom prst="rect">
            <a:avLst/>
          </a:prstGeom>
          <a:solidFill>
            <a:srgbClr val="FFC000">
              <a:alpha val="54117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7441223" y="2270125"/>
            <a:ext cx="1230923" cy="508000"/>
          </a:xfrm>
          <a:prstGeom prst="rect">
            <a:avLst/>
          </a:prstGeom>
          <a:solidFill>
            <a:srgbClr val="8BC53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endParaRPr lang="en-GB" altLang="en-US" b="1"/>
          </a:p>
        </p:txBody>
      </p:sp>
      <p:sp>
        <p:nvSpPr>
          <p:cNvPr id="18437" name="Title 1"/>
          <p:cNvSpPr>
            <a:spLocks noGrp="1"/>
          </p:cNvSpPr>
          <p:nvPr>
            <p:ph type="title"/>
          </p:nvPr>
        </p:nvSpPr>
        <p:spPr>
          <a:xfrm>
            <a:off x="146538" y="209862"/>
            <a:ext cx="8748346" cy="947425"/>
          </a:xfrm>
        </p:spPr>
        <p:txBody>
          <a:bodyPr/>
          <a:lstStyle/>
          <a:p>
            <a:r>
              <a:rPr lang="en-US" altLang="en-US" dirty="0" err="1" smtClean="0"/>
              <a:t>Modelcomponent</a:t>
            </a:r>
            <a:r>
              <a:rPr lang="en-US" altLang="en-US" dirty="0" smtClean="0"/>
              <a:t> -2  </a:t>
            </a:r>
            <a:r>
              <a:rPr lang="en-US" altLang="en-US" dirty="0" err="1" smtClean="0"/>
              <a:t>MetaSWAP</a:t>
            </a:r>
            <a:r>
              <a:rPr lang="en-US" altLang="en-US" dirty="0" smtClean="0"/>
              <a:t> (unsaturated zone)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24" y="1452564"/>
            <a:ext cx="7325458" cy="45815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Advanced, detailed processes in soil are needed, for example:</a:t>
            </a:r>
          </a:p>
          <a:p>
            <a:pPr lvl="1">
              <a:defRPr/>
            </a:pPr>
            <a:r>
              <a:rPr lang="en-US" dirty="0" smtClean="0"/>
              <a:t>accurate approach of recharging ground water</a:t>
            </a:r>
          </a:p>
          <a:p>
            <a:pPr lvl="1">
              <a:defRPr/>
            </a:pPr>
            <a:r>
              <a:rPr lang="en-US" dirty="0"/>
              <a:t>i</a:t>
            </a:r>
            <a:r>
              <a:rPr lang="en-US" dirty="0" smtClean="0"/>
              <a:t>nput for effect module agriculture / nature</a:t>
            </a:r>
          </a:p>
          <a:p>
            <a:pPr lvl="1">
              <a:defRPr/>
            </a:pPr>
            <a:r>
              <a:rPr lang="en-US" dirty="0" smtClean="0"/>
              <a:t>Input for processes water quality</a:t>
            </a:r>
          </a:p>
          <a:p>
            <a:pPr marL="520700" lvl="1" indent="0">
              <a:buFont typeface="Wingdings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Meta model of SWAP (</a:t>
            </a:r>
            <a:r>
              <a:rPr lang="en-US" dirty="0" err="1" smtClean="0"/>
              <a:t>Wageningen</a:t>
            </a:r>
            <a:r>
              <a:rPr lang="en-US" dirty="0" smtClean="0"/>
              <a:t> UR)</a:t>
            </a:r>
          </a:p>
          <a:p>
            <a:pPr lvl="1">
              <a:defRPr/>
            </a:pPr>
            <a:r>
              <a:rPr lang="en-US" altLang="en-US" dirty="0" smtClean="0"/>
              <a:t>Richards’ equation simplified in 2 ‘normal’ differential equations (</a:t>
            </a:r>
            <a:r>
              <a:rPr lang="en-US" altLang="en-US" dirty="0" err="1" smtClean="0"/>
              <a:t>waterbalance</a:t>
            </a:r>
            <a:r>
              <a:rPr lang="en-US" altLang="en-US" dirty="0" smtClean="0"/>
              <a:t> + continuity of  pressure heads)</a:t>
            </a:r>
          </a:p>
          <a:p>
            <a:pPr lvl="1">
              <a:defRPr/>
            </a:pPr>
            <a:r>
              <a:rPr lang="en-US" dirty="0"/>
              <a:t>Better handling (large scale) data</a:t>
            </a:r>
          </a:p>
          <a:p>
            <a:pPr lvl="1">
              <a:defRPr/>
            </a:pPr>
            <a:r>
              <a:rPr lang="en-US" dirty="0"/>
              <a:t>Reduction calculation time</a:t>
            </a:r>
          </a:p>
          <a:p>
            <a:pPr marL="95250" indent="0" eaLnBrk="1">
              <a:lnSpc>
                <a:spcPct val="70000"/>
              </a:lnSpc>
              <a:buFont typeface="Wingdings" pitchFamily="2" charset="2"/>
              <a:buNone/>
              <a:defRPr/>
            </a:pPr>
            <a:endParaRPr lang="en-US" altLang="en-US" dirty="0" smtClean="0">
              <a:sym typeface="Wingdings" panose="05000000000000000000" pitchFamily="2" charset="2"/>
            </a:endParaRPr>
          </a:p>
          <a:p>
            <a:pPr eaLnBrk="1">
              <a:lnSpc>
                <a:spcPct val="100000"/>
              </a:lnSpc>
              <a:buFont typeface="Wingdings" pitchFamily="2" charset="2"/>
              <a:buChar char="à"/>
              <a:defRPr/>
            </a:pPr>
            <a:r>
              <a:rPr lang="en-US" altLang="en-US" dirty="0" smtClean="0">
                <a:sym typeface="Wingdings" panose="05000000000000000000" pitchFamily="2" charset="2"/>
              </a:rPr>
              <a:t>Interface : crop – land surface – groundwater table </a:t>
            </a:r>
            <a:endParaRPr lang="en-US" altLang="en-US" dirty="0">
              <a:sym typeface="Wingdings" panose="05000000000000000000" pitchFamily="2" charset="2"/>
            </a:endParaRPr>
          </a:p>
          <a:p>
            <a:pPr marL="95250" indent="0" eaLnBrk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altLang="en-US" dirty="0" smtClean="0">
                <a:sym typeface="Wingdings" panose="05000000000000000000" pitchFamily="2" charset="2"/>
              </a:rPr>
              <a:t>      </a:t>
            </a:r>
            <a:r>
              <a:rPr lang="en-US" altLang="en-US" dirty="0" err="1" smtClean="0">
                <a:sym typeface="Wingdings" panose="05000000000000000000" pitchFamily="2" charset="2"/>
              </a:rPr>
              <a:t>modelled</a:t>
            </a:r>
            <a:r>
              <a:rPr lang="en-US" altLang="en-US" dirty="0" smtClean="0">
                <a:sym typeface="Wingdings" panose="05000000000000000000" pitchFamily="2" charset="2"/>
              </a:rPr>
              <a:t> as a continuum in addition to </a:t>
            </a:r>
            <a:r>
              <a:rPr lang="en-US" altLang="en-US" dirty="0">
                <a:sym typeface="Wingdings" panose="05000000000000000000" pitchFamily="2" charset="2"/>
              </a:rPr>
              <a:t>MODFLOW: </a:t>
            </a:r>
            <a:endParaRPr lang="en-US" altLang="en-US" dirty="0" smtClean="0">
              <a:sym typeface="Wingdings" panose="05000000000000000000" pitchFamily="2" charset="2"/>
            </a:endParaRPr>
          </a:p>
          <a:p>
            <a:pPr eaLnBrk="1">
              <a:lnSpc>
                <a:spcPct val="70000"/>
              </a:lnSpc>
              <a:buFontTx/>
              <a:buChar char="."/>
              <a:defRPr/>
            </a:pPr>
            <a:endParaRPr lang="en-US" altLang="en-US" dirty="0" smtClean="0"/>
          </a:p>
          <a:p>
            <a:pPr lvl="1" eaLnBrk="1">
              <a:lnSpc>
                <a:spcPct val="70000"/>
              </a:lnSpc>
              <a:buFontTx/>
              <a:buChar char="."/>
              <a:defRPr/>
            </a:pPr>
            <a:endParaRPr lang="en-US" altLang="en-US" dirty="0"/>
          </a:p>
          <a:p>
            <a:pPr marL="95250" indent="0" eaLnBrk="1">
              <a:lnSpc>
                <a:spcPct val="70000"/>
              </a:lnSpc>
              <a:buFont typeface="Wingdings" pitchFamily="2" charset="2"/>
              <a:buNone/>
              <a:defRPr/>
            </a:pPr>
            <a:endParaRPr lang="en-US" altLang="en-US" dirty="0" smtClean="0"/>
          </a:p>
          <a:p>
            <a:pPr eaLnBrk="1">
              <a:lnSpc>
                <a:spcPct val="70000"/>
              </a:lnSpc>
              <a:buFontTx/>
              <a:buChar char="."/>
              <a:defRPr/>
            </a:pPr>
            <a:endParaRPr lang="en-US" altLang="en-US" dirty="0" smtClean="0"/>
          </a:p>
          <a:p>
            <a:pPr eaLnBrk="1">
              <a:lnSpc>
                <a:spcPct val="70000"/>
              </a:lnSpc>
              <a:buFontTx/>
              <a:buChar char="."/>
              <a:defRPr/>
            </a:pPr>
            <a:endParaRPr lang="en-US" altLang="en-US" dirty="0" smtClean="0"/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GB" dirty="0"/>
          </a:p>
        </p:txBody>
      </p:sp>
      <p:sp>
        <p:nvSpPr>
          <p:cNvPr id="18439" name="TextBox 1"/>
          <p:cNvSpPr txBox="1">
            <a:spLocks noChangeArrowheads="1"/>
          </p:cNvSpPr>
          <p:nvPr/>
        </p:nvSpPr>
        <p:spPr bwMode="auto">
          <a:xfrm>
            <a:off x="7353301" y="2778125"/>
            <a:ext cx="13173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rootzone</a:t>
            </a:r>
          </a:p>
          <a:p>
            <a:pPr algn="ctr"/>
            <a:endParaRPr lang="en-GB" altLang="en-US"/>
          </a:p>
        </p:txBody>
      </p:sp>
      <p:sp>
        <p:nvSpPr>
          <p:cNvPr id="18440" name="TextBox 4"/>
          <p:cNvSpPr txBox="1">
            <a:spLocks noChangeArrowheads="1"/>
          </p:cNvSpPr>
          <p:nvPr/>
        </p:nvSpPr>
        <p:spPr bwMode="auto">
          <a:xfrm>
            <a:off x="7577504" y="3630614"/>
            <a:ext cx="13173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Subsoil</a:t>
            </a:r>
          </a:p>
          <a:p>
            <a:endParaRPr lang="en-GB" altLang="en-US" dirty="0"/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7387004" y="2270126"/>
            <a:ext cx="13173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surface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7444154" y="5745164"/>
            <a:ext cx="1226527" cy="858837"/>
          </a:xfrm>
          <a:prstGeom prst="rect">
            <a:avLst/>
          </a:prstGeom>
          <a:solidFill>
            <a:srgbClr val="00ACEE">
              <a:alpha val="54117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18443" name="TextBox 11"/>
          <p:cNvSpPr txBox="1">
            <a:spLocks noChangeArrowheads="1"/>
          </p:cNvSpPr>
          <p:nvPr/>
        </p:nvSpPr>
        <p:spPr bwMode="auto">
          <a:xfrm>
            <a:off x="7398728" y="5892800"/>
            <a:ext cx="13173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</a:rPr>
              <a:t>groundwater </a:t>
            </a:r>
            <a:r>
              <a:rPr lang="en-US" altLang="en-US" sz="1400" dirty="0" smtClean="0">
                <a:solidFill>
                  <a:schemeClr val="tx1"/>
                </a:solidFill>
              </a:rPr>
              <a:t>table </a:t>
            </a:r>
            <a:r>
              <a:rPr lang="en-US" altLang="en-US" sz="1400" dirty="0">
                <a:solidFill>
                  <a:schemeClr val="tx1"/>
                </a:solidFill>
              </a:rPr>
              <a:t>MODFLOW</a:t>
            </a:r>
          </a:p>
          <a:p>
            <a:pPr algn="ctr"/>
            <a:endParaRPr lang="en-GB" altLang="en-US" sz="1400" dirty="0"/>
          </a:p>
        </p:txBody>
      </p:sp>
      <p:cxnSp>
        <p:nvCxnSpPr>
          <p:cNvPr id="18444" name="Straight Connector 12"/>
          <p:cNvCxnSpPr>
            <a:cxnSpLocks noChangeShapeType="1"/>
          </p:cNvCxnSpPr>
          <p:nvPr/>
        </p:nvCxnSpPr>
        <p:spPr bwMode="auto">
          <a:xfrm>
            <a:off x="7775331" y="5815013"/>
            <a:ext cx="56270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45" name="Straight Connector 14"/>
          <p:cNvCxnSpPr>
            <a:cxnSpLocks noChangeShapeType="1"/>
          </p:cNvCxnSpPr>
          <p:nvPr/>
        </p:nvCxnSpPr>
        <p:spPr bwMode="auto">
          <a:xfrm>
            <a:off x="7916008" y="5883275"/>
            <a:ext cx="281354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447" name="Rectangle 23"/>
          <p:cNvSpPr>
            <a:spLocks noChangeArrowheads="1"/>
          </p:cNvSpPr>
          <p:nvPr/>
        </p:nvSpPr>
        <p:spPr bwMode="auto">
          <a:xfrm>
            <a:off x="8338038" y="1884363"/>
            <a:ext cx="42497" cy="381000"/>
          </a:xfrm>
          <a:prstGeom prst="rect">
            <a:avLst/>
          </a:prstGeom>
          <a:solidFill>
            <a:srgbClr val="66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pic>
        <p:nvPicPr>
          <p:cNvPr id="18448" name="Picture 1" descr="523a2083-f3c9-4829-a93b-5cfa9a3d9733@delta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4" t="34612" r="41376" b="47441"/>
          <a:stretch>
            <a:fillRect/>
          </a:stretch>
        </p:blipFill>
        <p:spPr bwMode="auto">
          <a:xfrm>
            <a:off x="7375281" y="1495425"/>
            <a:ext cx="1340826" cy="762000"/>
          </a:xfrm>
          <a:prstGeom prst="rect">
            <a:avLst/>
          </a:prstGeom>
          <a:solidFill>
            <a:schemeClr val="bg1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9" name="TextBox 8"/>
          <p:cNvSpPr txBox="1">
            <a:spLocks noChangeArrowheads="1"/>
          </p:cNvSpPr>
          <p:nvPr/>
        </p:nvSpPr>
        <p:spPr bwMode="auto">
          <a:xfrm>
            <a:off x="6598628" y="1941514"/>
            <a:ext cx="13159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600" dirty="0">
                <a:solidFill>
                  <a:schemeClr val="tx1"/>
                </a:solidFill>
              </a:rPr>
              <a:t>vegetation</a:t>
            </a:r>
          </a:p>
          <a:p>
            <a:endParaRPr lang="en-GB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8667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06974" y="-104931"/>
            <a:ext cx="8229600" cy="1417794"/>
          </a:xfrm>
        </p:spPr>
        <p:txBody>
          <a:bodyPr/>
          <a:lstStyle/>
          <a:p>
            <a:pPr algn="ctr"/>
            <a:r>
              <a:rPr lang="en-US" altLang="en-US" dirty="0" smtClean="0"/>
              <a:t>Input </a:t>
            </a:r>
            <a:r>
              <a:rPr lang="en-US" altLang="en-US" dirty="0" err="1" smtClean="0"/>
              <a:t>MetaSWAP</a:t>
            </a:r>
            <a:r>
              <a:rPr lang="en-US" altLang="en-US" dirty="0" smtClean="0"/>
              <a:t>: </a:t>
            </a:r>
            <a:br>
              <a:rPr lang="en-US" altLang="en-US" dirty="0" smtClean="0"/>
            </a:br>
            <a:r>
              <a:rPr lang="en-US" altLang="en-US" dirty="0" smtClean="0"/>
              <a:t>different databases, examples:</a:t>
            </a:r>
            <a:br>
              <a:rPr lang="en-US" altLang="en-US" dirty="0" smtClean="0"/>
            </a:br>
            <a:r>
              <a:rPr lang="en-US" altLang="en-US" dirty="0" smtClean="0"/>
              <a:t>	</a:t>
            </a:r>
            <a:endParaRPr lang="en-GB" altLang="en-US" dirty="0" smtClean="0"/>
          </a:p>
        </p:txBody>
      </p:sp>
      <p:pic>
        <p:nvPicPr>
          <p:cNvPr id="20483" name="Picture 4" descr="figuur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4" y="1978025"/>
            <a:ext cx="2941026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9"/>
          <p:cNvSpPr txBox="1">
            <a:spLocks noChangeArrowheads="1"/>
          </p:cNvSpPr>
          <p:nvPr/>
        </p:nvSpPr>
        <p:spPr bwMode="auto">
          <a:xfrm>
            <a:off x="106974" y="1312864"/>
            <a:ext cx="2775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Soil physical </a:t>
            </a:r>
            <a:r>
              <a:rPr lang="en-US" altLang="en-US" dirty="0" smtClean="0">
                <a:solidFill>
                  <a:schemeClr val="tx1"/>
                </a:solidFill>
              </a:rPr>
              <a:t>data</a:t>
            </a: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0485" name="Picture 7" descr="landgebruik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9"/>
          <a:stretch>
            <a:fillRect/>
          </a:stretch>
        </p:blipFill>
        <p:spPr>
          <a:xfrm>
            <a:off x="2882412" y="2149475"/>
            <a:ext cx="2895600" cy="3659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6" name="TextBox 11"/>
          <p:cNvSpPr txBox="1">
            <a:spLocks noChangeArrowheads="1"/>
          </p:cNvSpPr>
          <p:nvPr/>
        </p:nvSpPr>
        <p:spPr bwMode="auto">
          <a:xfrm>
            <a:off x="3021624" y="1325564"/>
            <a:ext cx="31974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Land use characteristics </a:t>
            </a: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0487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62" y="2012950"/>
            <a:ext cx="2904392" cy="367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49037" y="5686425"/>
            <a:ext cx="4142642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data of different authorities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combined with research results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combined with rules of thumb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à"/>
              <a:defRPr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  <p:sp>
        <p:nvSpPr>
          <p:cNvPr id="20489" name="TextBox 14"/>
          <p:cNvSpPr txBox="1">
            <a:spLocks noChangeArrowheads="1"/>
          </p:cNvSpPr>
          <p:nvPr/>
        </p:nvSpPr>
        <p:spPr bwMode="auto">
          <a:xfrm>
            <a:off x="6296758" y="1317626"/>
            <a:ext cx="27739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Irrigation </a:t>
            </a:r>
            <a:r>
              <a:rPr lang="en-US" altLang="en-US" dirty="0" smtClean="0">
                <a:solidFill>
                  <a:schemeClr val="tx1"/>
                </a:solidFill>
              </a:rPr>
              <a:t>locations</a:t>
            </a:r>
            <a:endParaRPr lang="en-GB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5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21323" y="-149902"/>
            <a:ext cx="8229600" cy="1424665"/>
          </a:xfrm>
        </p:spPr>
        <p:txBody>
          <a:bodyPr/>
          <a:lstStyle/>
          <a:p>
            <a:r>
              <a:rPr lang="en-US" altLang="en-US" dirty="0" smtClean="0"/>
              <a:t>Output NHI  </a:t>
            </a:r>
            <a:r>
              <a:rPr lang="en-US" altLang="en-US" dirty="0" err="1" smtClean="0"/>
              <a:t>a.o.</a:t>
            </a:r>
            <a:r>
              <a:rPr lang="en-US" altLang="en-US" dirty="0" smtClean="0"/>
              <a:t> calculated evapotranspiration</a:t>
            </a:r>
            <a:br>
              <a:rPr lang="en-US" altLang="en-US" dirty="0" smtClean="0"/>
            </a:br>
            <a:r>
              <a:rPr lang="en-US" altLang="en-US" dirty="0" smtClean="0"/>
              <a:t>compared to satellite data to improve model </a:t>
            </a:r>
            <a:br>
              <a:rPr lang="en-US" altLang="en-US" dirty="0" smtClean="0"/>
            </a:br>
            <a:endParaRPr lang="en-GB" altLang="en-US" dirty="0" smtClean="0"/>
          </a:p>
        </p:txBody>
      </p:sp>
      <p:pic>
        <p:nvPicPr>
          <p:cNvPr id="21507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" t="23790" r="301" b="52188"/>
          <a:stretch>
            <a:fillRect/>
          </a:stretch>
        </p:blipFill>
        <p:spPr>
          <a:xfrm>
            <a:off x="767862" y="3578225"/>
            <a:ext cx="5876192" cy="2312988"/>
          </a:xfrm>
        </p:spPr>
      </p:pic>
      <p:pic>
        <p:nvPicPr>
          <p:cNvPr id="21508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7" r="1309" b="52422"/>
          <a:stretch>
            <a:fillRect/>
          </a:stretch>
        </p:blipFill>
        <p:spPr bwMode="auto">
          <a:xfrm>
            <a:off x="767862" y="1177925"/>
            <a:ext cx="5968512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4923" r="-964"/>
          <a:stretch>
            <a:fillRect/>
          </a:stretch>
        </p:blipFill>
        <p:spPr bwMode="auto">
          <a:xfrm>
            <a:off x="1200151" y="6145213"/>
            <a:ext cx="5306157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0" name="Rectangle 3"/>
          <p:cNvSpPr>
            <a:spLocks noChangeArrowheads="1"/>
          </p:cNvSpPr>
          <p:nvPr/>
        </p:nvSpPr>
        <p:spPr bwMode="auto">
          <a:xfrm>
            <a:off x="6736373" y="3598863"/>
            <a:ext cx="25636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altLang="en-US" dirty="0">
                <a:solidFill>
                  <a:schemeClr val="tx1"/>
                </a:solidFill>
              </a:rPr>
              <a:t> </a:t>
            </a:r>
            <a:r>
              <a:rPr lang="nl-NL" altLang="en-US" dirty="0" err="1">
                <a:solidFill>
                  <a:schemeClr val="tx1"/>
                </a:solidFill>
              </a:rPr>
              <a:t>Satellite</a:t>
            </a:r>
            <a:r>
              <a:rPr lang="nl-NL" altLang="en-US" dirty="0">
                <a:solidFill>
                  <a:schemeClr val="tx1"/>
                </a:solidFill>
              </a:rPr>
              <a:t> data </a:t>
            </a:r>
            <a:r>
              <a:rPr lang="nl-NL" altLang="en-US" dirty="0" err="1">
                <a:solidFill>
                  <a:schemeClr val="tx1"/>
                </a:solidFill>
              </a:rPr>
              <a:t>ETLook</a:t>
            </a:r>
            <a:endParaRPr lang="nl-NL" altLang="en-US" dirty="0">
              <a:solidFill>
                <a:schemeClr val="tx1"/>
              </a:solidFill>
            </a:endParaRPr>
          </a:p>
          <a:p>
            <a:r>
              <a:rPr lang="nl-NL" altLang="en-US" dirty="0">
                <a:solidFill>
                  <a:schemeClr val="tx1"/>
                </a:solidFill>
              </a:rPr>
              <a:t> (Terra + Aqua </a:t>
            </a:r>
            <a:r>
              <a:rPr lang="nl-NL" altLang="en-US" dirty="0" err="1">
                <a:solidFill>
                  <a:schemeClr val="tx1"/>
                </a:solidFill>
              </a:rPr>
              <a:t>satellite</a:t>
            </a:r>
            <a:r>
              <a:rPr lang="nl-NL" altLang="en-US" dirty="0">
                <a:solidFill>
                  <a:schemeClr val="tx1"/>
                </a:solidFill>
              </a:rPr>
              <a:t>)</a:t>
            </a: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21511" name="Rectangle 10"/>
          <p:cNvSpPr>
            <a:spLocks noChangeArrowheads="1"/>
          </p:cNvSpPr>
          <p:nvPr/>
        </p:nvSpPr>
        <p:spPr bwMode="auto">
          <a:xfrm>
            <a:off x="6792059" y="1657350"/>
            <a:ext cx="24289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altLang="en-US" dirty="0">
                <a:solidFill>
                  <a:schemeClr val="tx1"/>
                </a:solidFill>
              </a:rPr>
              <a:t>NHI </a:t>
            </a:r>
            <a:r>
              <a:rPr lang="nl-NL" altLang="en-US" dirty="0" smtClean="0">
                <a:solidFill>
                  <a:schemeClr val="tx1"/>
                </a:solidFill>
              </a:rPr>
              <a:t>April </a:t>
            </a:r>
            <a:r>
              <a:rPr lang="nl-NL" altLang="en-US" dirty="0">
                <a:solidFill>
                  <a:schemeClr val="tx1"/>
                </a:solidFill>
              </a:rPr>
              <a:t>– </a:t>
            </a:r>
            <a:r>
              <a:rPr lang="nl-NL" altLang="en-US" dirty="0" err="1">
                <a:solidFill>
                  <a:schemeClr val="tx1"/>
                </a:solidFill>
              </a:rPr>
              <a:t>J</a:t>
            </a:r>
            <a:r>
              <a:rPr lang="nl-NL" altLang="en-US" dirty="0" err="1" smtClean="0">
                <a:solidFill>
                  <a:schemeClr val="tx1"/>
                </a:solidFill>
              </a:rPr>
              <a:t>une</a:t>
            </a:r>
            <a:r>
              <a:rPr lang="nl-NL" altLang="en-US" dirty="0" smtClean="0">
                <a:solidFill>
                  <a:schemeClr val="tx1"/>
                </a:solidFill>
              </a:rPr>
              <a:t> </a:t>
            </a:r>
            <a:r>
              <a:rPr lang="nl-NL" altLang="en-US" dirty="0">
                <a:solidFill>
                  <a:schemeClr val="tx1"/>
                </a:solidFill>
              </a:rPr>
              <a:t>2006</a:t>
            </a:r>
          </a:p>
          <a:p>
            <a:r>
              <a:rPr lang="nl-NL" altLang="en-US" dirty="0">
                <a:solidFill>
                  <a:schemeClr val="tx1"/>
                </a:solidFill>
              </a:rPr>
              <a:t>(</a:t>
            </a:r>
            <a:r>
              <a:rPr lang="nl-NL" altLang="en-US" dirty="0" err="1">
                <a:solidFill>
                  <a:schemeClr val="tx1"/>
                </a:solidFill>
              </a:rPr>
              <a:t>before</a:t>
            </a:r>
            <a:r>
              <a:rPr lang="nl-NL" altLang="en-US" dirty="0">
                <a:solidFill>
                  <a:schemeClr val="tx1"/>
                </a:solidFill>
              </a:rPr>
              <a:t> </a:t>
            </a:r>
            <a:r>
              <a:rPr lang="nl-NL" altLang="en-US" dirty="0" err="1">
                <a:solidFill>
                  <a:schemeClr val="tx1"/>
                </a:solidFill>
              </a:rPr>
              <a:t>adjustments</a:t>
            </a:r>
            <a:r>
              <a:rPr lang="nl-NL" altLang="en-US" dirty="0"/>
              <a:t>)</a:t>
            </a:r>
            <a:endParaRPr lang="en-GB" altLang="en-US" dirty="0"/>
          </a:p>
        </p:txBody>
      </p:sp>
      <p:pic>
        <p:nvPicPr>
          <p:cNvPr id="21512" name="Picture 11" descr="F:\01projekt\12005082_STOWA_Validatie_ET\04mfiles\fig\kaartjeAlterraHeelNederland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284" y="4232276"/>
            <a:ext cx="1553308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Rectangle 12"/>
          <p:cNvSpPr>
            <a:spLocks noChangeArrowheads="1"/>
          </p:cNvSpPr>
          <p:nvPr/>
        </p:nvSpPr>
        <p:spPr bwMode="auto">
          <a:xfrm>
            <a:off x="6986954" y="6154739"/>
            <a:ext cx="20185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altLang="en-US"/>
              <a:t>Measurements </a:t>
            </a:r>
          </a:p>
          <a:p>
            <a:r>
              <a:rPr lang="nl-NL" altLang="en-US"/>
              <a:t>(Eddy-correlation)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075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t="-3670" r="18225" b="-9180"/>
          <a:stretch>
            <a:fillRect/>
          </a:stretch>
        </p:blipFill>
        <p:spPr bwMode="auto">
          <a:xfrm>
            <a:off x="5537689" y="1552576"/>
            <a:ext cx="3606311" cy="436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37"/>
          <p:cNvSpPr txBox="1">
            <a:spLocks noChangeArrowheads="1"/>
          </p:cNvSpPr>
          <p:nvPr/>
        </p:nvSpPr>
        <p:spPr bwMode="auto">
          <a:xfrm>
            <a:off x="1837592" y="1993901"/>
            <a:ext cx="7869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sz="1200" dirty="0">
                <a:solidFill>
                  <a:schemeClr val="tx1"/>
                </a:solidFill>
              </a:rPr>
              <a:t>drainage</a:t>
            </a:r>
          </a:p>
          <a:p>
            <a:pPr>
              <a:spcBef>
                <a:spcPct val="50000"/>
              </a:spcBef>
            </a:pPr>
            <a:r>
              <a:rPr lang="nl-NL" altLang="en-US" sz="1200" dirty="0" err="1">
                <a:solidFill>
                  <a:schemeClr val="tx1"/>
                </a:solidFill>
              </a:rPr>
              <a:t>infiltration</a:t>
            </a:r>
            <a:endParaRPr lang="nl-NL" altLang="en-US" sz="1200" dirty="0">
              <a:solidFill>
                <a:schemeClr val="tx1"/>
              </a:solidFill>
            </a:endParaRPr>
          </a:p>
        </p:txBody>
      </p:sp>
      <p:sp>
        <p:nvSpPr>
          <p:cNvPr id="22532" name="Line 2"/>
          <p:cNvSpPr>
            <a:spLocks noChangeShapeType="1"/>
          </p:cNvSpPr>
          <p:nvPr/>
        </p:nvSpPr>
        <p:spPr bwMode="auto">
          <a:xfrm flipH="1">
            <a:off x="3288323" y="2760663"/>
            <a:ext cx="13042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Freeform 3"/>
          <p:cNvSpPr>
            <a:spLocks/>
          </p:cNvSpPr>
          <p:nvPr/>
        </p:nvSpPr>
        <p:spPr bwMode="auto">
          <a:xfrm>
            <a:off x="3392366" y="2662238"/>
            <a:ext cx="65942" cy="88900"/>
          </a:xfrm>
          <a:custGeom>
            <a:avLst/>
            <a:gdLst>
              <a:gd name="T0" fmla="*/ 0 w 67"/>
              <a:gd name="T1" fmla="*/ 0 h 70"/>
              <a:gd name="T2" fmla="*/ 0 w 67"/>
              <a:gd name="T3" fmla="*/ 2147483647 h 70"/>
              <a:gd name="T4" fmla="*/ 2147483647 w 67"/>
              <a:gd name="T5" fmla="*/ 0 h 70"/>
              <a:gd name="T6" fmla="*/ 0 w 67"/>
              <a:gd name="T7" fmla="*/ 0 h 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7" h="70">
                <a:moveTo>
                  <a:pt x="0" y="0"/>
                </a:moveTo>
                <a:lnTo>
                  <a:pt x="0" y="69"/>
                </a:lnTo>
                <a:lnTo>
                  <a:pt x="66" y="0"/>
                </a:lnTo>
                <a:lnTo>
                  <a:pt x="0" y="0"/>
                </a:lnTo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Freeform 4"/>
          <p:cNvSpPr>
            <a:spLocks/>
          </p:cNvSpPr>
          <p:nvPr/>
        </p:nvSpPr>
        <p:spPr bwMode="auto">
          <a:xfrm>
            <a:off x="3193074" y="2662239"/>
            <a:ext cx="67408" cy="92075"/>
          </a:xfrm>
          <a:custGeom>
            <a:avLst/>
            <a:gdLst>
              <a:gd name="T0" fmla="*/ 2147483647 w 72"/>
              <a:gd name="T1" fmla="*/ 0 h 72"/>
              <a:gd name="T2" fmla="*/ 0 w 72"/>
              <a:gd name="T3" fmla="*/ 0 h 72"/>
              <a:gd name="T4" fmla="*/ 2147483647 w 72"/>
              <a:gd name="T5" fmla="*/ 2147483647 h 72"/>
              <a:gd name="T6" fmla="*/ 2147483647 w 72"/>
              <a:gd name="T7" fmla="*/ 0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2" h="72">
                <a:moveTo>
                  <a:pt x="71" y="0"/>
                </a:moveTo>
                <a:lnTo>
                  <a:pt x="0" y="0"/>
                </a:lnTo>
                <a:lnTo>
                  <a:pt x="71" y="71"/>
                </a:lnTo>
                <a:lnTo>
                  <a:pt x="71" y="0"/>
                </a:lnTo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5"/>
          <p:cNvSpPr>
            <a:spLocks noChangeShapeType="1"/>
          </p:cNvSpPr>
          <p:nvPr/>
        </p:nvSpPr>
        <p:spPr bwMode="auto">
          <a:xfrm flipH="1">
            <a:off x="3779228" y="2400300"/>
            <a:ext cx="29600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Line 6"/>
          <p:cNvSpPr>
            <a:spLocks noChangeShapeType="1"/>
          </p:cNvSpPr>
          <p:nvPr/>
        </p:nvSpPr>
        <p:spPr bwMode="auto">
          <a:xfrm flipH="1">
            <a:off x="2586405" y="2400300"/>
            <a:ext cx="40151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Line 7"/>
          <p:cNvSpPr>
            <a:spLocks noChangeShapeType="1"/>
          </p:cNvSpPr>
          <p:nvPr/>
        </p:nvSpPr>
        <p:spPr bwMode="auto">
          <a:xfrm flipV="1">
            <a:off x="3518390" y="2400300"/>
            <a:ext cx="260838" cy="3508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Freeform 8"/>
          <p:cNvSpPr>
            <a:spLocks/>
          </p:cNvSpPr>
          <p:nvPr/>
        </p:nvSpPr>
        <p:spPr bwMode="auto">
          <a:xfrm>
            <a:off x="3260481" y="2662238"/>
            <a:ext cx="133350" cy="88900"/>
          </a:xfrm>
          <a:custGeom>
            <a:avLst/>
            <a:gdLst>
              <a:gd name="T0" fmla="*/ 0 w 140"/>
              <a:gd name="T1" fmla="*/ 0 h 70"/>
              <a:gd name="T2" fmla="*/ 2147483647 w 140"/>
              <a:gd name="T3" fmla="*/ 0 h 70"/>
              <a:gd name="T4" fmla="*/ 2147483647 w 140"/>
              <a:gd name="T5" fmla="*/ 2147483647 h 70"/>
              <a:gd name="T6" fmla="*/ 0 w 140"/>
              <a:gd name="T7" fmla="*/ 2147483647 h 70"/>
              <a:gd name="T8" fmla="*/ 0 w 140"/>
              <a:gd name="T9" fmla="*/ 0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0" h="70">
                <a:moveTo>
                  <a:pt x="0" y="0"/>
                </a:moveTo>
                <a:lnTo>
                  <a:pt x="139" y="0"/>
                </a:lnTo>
                <a:lnTo>
                  <a:pt x="139" y="69"/>
                </a:lnTo>
                <a:lnTo>
                  <a:pt x="0" y="69"/>
                </a:lnTo>
                <a:lnTo>
                  <a:pt x="0" y="0"/>
                </a:lnTo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9"/>
          <p:cNvSpPr>
            <a:spLocks noChangeShapeType="1"/>
          </p:cNvSpPr>
          <p:nvPr/>
        </p:nvSpPr>
        <p:spPr bwMode="auto">
          <a:xfrm flipH="1" flipV="1">
            <a:off x="2987920" y="2400300"/>
            <a:ext cx="272562" cy="3508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Rectangle 10"/>
          <p:cNvSpPr>
            <a:spLocks noChangeArrowheads="1"/>
          </p:cNvSpPr>
          <p:nvPr/>
        </p:nvSpPr>
        <p:spPr bwMode="auto">
          <a:xfrm>
            <a:off x="3048000" y="1897063"/>
            <a:ext cx="868974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571500" indent="-260350" defTabSz="762000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43000" indent="-193675" defTabSz="762000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714500" indent="-192088" defTabSz="762000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2286000" indent="-195263" defTabSz="762000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743200" indent="-195263" defTabSz="7620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3200400" indent="-195263" defTabSz="7620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657600" indent="-195263" defTabSz="7620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4114800" indent="-195263" defTabSz="7620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endParaRPr lang="nl-NL" altLang="en-US">
              <a:solidFill>
                <a:schemeClr val="accent1"/>
              </a:solidFill>
              <a:latin typeface="V&amp;W Syntax (Adobe)" pitchFamily="34" charset="0"/>
              <a:ea typeface="ＭＳ Ｐゴシック" pitchFamily="34" charset="-128"/>
            </a:endParaRPr>
          </a:p>
        </p:txBody>
      </p:sp>
      <p:sp>
        <p:nvSpPr>
          <p:cNvPr id="22541" name="Line 11"/>
          <p:cNvSpPr>
            <a:spLocks noChangeShapeType="1"/>
          </p:cNvSpPr>
          <p:nvPr/>
        </p:nvSpPr>
        <p:spPr bwMode="auto">
          <a:xfrm>
            <a:off x="1812681" y="1633538"/>
            <a:ext cx="77372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Rectangle 13"/>
          <p:cNvSpPr>
            <a:spLocks noChangeArrowheads="1"/>
          </p:cNvSpPr>
          <p:nvPr/>
        </p:nvSpPr>
        <p:spPr bwMode="auto">
          <a:xfrm>
            <a:off x="4756639" y="312738"/>
            <a:ext cx="1012581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571500" indent="-260350" defTabSz="762000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43000" indent="-193675" defTabSz="762000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714500" indent="-192088" defTabSz="762000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2286000" indent="-195263" defTabSz="762000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743200" indent="-195263" defTabSz="7620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3200400" indent="-195263" defTabSz="7620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657600" indent="-195263" defTabSz="7620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4114800" indent="-195263" defTabSz="7620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endParaRPr lang="nl-NL" altLang="en-US">
              <a:solidFill>
                <a:schemeClr val="accent1"/>
              </a:solidFill>
              <a:latin typeface="V&amp;W Syntax (Adobe)" pitchFamily="34" charset="0"/>
              <a:ea typeface="ＭＳ Ｐゴシック" pitchFamily="34" charset="-128"/>
            </a:endParaRPr>
          </a:p>
        </p:txBody>
      </p:sp>
      <p:sp>
        <p:nvSpPr>
          <p:cNvPr id="22543" name="Line 14"/>
          <p:cNvSpPr>
            <a:spLocks noChangeShapeType="1"/>
          </p:cNvSpPr>
          <p:nvPr/>
        </p:nvSpPr>
        <p:spPr bwMode="auto">
          <a:xfrm>
            <a:off x="3635620" y="2863850"/>
            <a:ext cx="852854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44" name="Group 15"/>
          <p:cNvGrpSpPr>
            <a:grpSpLocks/>
          </p:cNvGrpSpPr>
          <p:nvPr/>
        </p:nvGrpSpPr>
        <p:grpSpPr bwMode="auto">
          <a:xfrm>
            <a:off x="4174881" y="2400300"/>
            <a:ext cx="1487365" cy="871538"/>
            <a:chOff x="2699" y="1720"/>
            <a:chExt cx="937" cy="549"/>
          </a:xfrm>
        </p:grpSpPr>
        <p:sp>
          <p:nvSpPr>
            <p:cNvPr id="22567" name="Line 16"/>
            <p:cNvSpPr>
              <a:spLocks noChangeShapeType="1"/>
            </p:cNvSpPr>
            <p:nvPr/>
          </p:nvSpPr>
          <p:spPr bwMode="auto">
            <a:xfrm flipH="1">
              <a:off x="3181" y="2268"/>
              <a:ext cx="2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8" name="Line 17"/>
            <p:cNvSpPr>
              <a:spLocks noChangeShapeType="1"/>
            </p:cNvSpPr>
            <p:nvPr/>
          </p:nvSpPr>
          <p:spPr bwMode="auto">
            <a:xfrm flipH="1">
              <a:off x="3379" y="1720"/>
              <a:ext cx="257" cy="5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9" name="Freeform 18"/>
            <p:cNvSpPr>
              <a:spLocks/>
            </p:cNvSpPr>
            <p:nvPr/>
          </p:nvSpPr>
          <p:spPr bwMode="auto">
            <a:xfrm>
              <a:off x="3118" y="2103"/>
              <a:ext cx="67" cy="146"/>
            </a:xfrm>
            <a:custGeom>
              <a:avLst/>
              <a:gdLst>
                <a:gd name="T0" fmla="*/ 1 w 96"/>
                <a:gd name="T1" fmla="*/ 0 h 204"/>
                <a:gd name="T2" fmla="*/ 0 w 96"/>
                <a:gd name="T3" fmla="*/ 0 h 204"/>
                <a:gd name="T4" fmla="*/ 1 w 96"/>
                <a:gd name="T5" fmla="*/ 1 h 204"/>
                <a:gd name="T6" fmla="*/ 1 w 96"/>
                <a:gd name="T7" fmla="*/ 0 h 2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6" h="204">
                  <a:moveTo>
                    <a:pt x="95" y="0"/>
                  </a:moveTo>
                  <a:lnTo>
                    <a:pt x="0" y="0"/>
                  </a:lnTo>
                  <a:lnTo>
                    <a:pt x="95" y="203"/>
                  </a:lnTo>
                  <a:lnTo>
                    <a:pt x="95" y="0"/>
                  </a:lnTo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Line 19"/>
            <p:cNvSpPr>
              <a:spLocks noChangeShapeType="1"/>
            </p:cNvSpPr>
            <p:nvPr/>
          </p:nvSpPr>
          <p:spPr bwMode="auto">
            <a:xfrm flipH="1">
              <a:off x="2699" y="1720"/>
              <a:ext cx="2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1" name="Freeform 20"/>
            <p:cNvSpPr>
              <a:spLocks/>
            </p:cNvSpPr>
            <p:nvPr/>
          </p:nvSpPr>
          <p:spPr bwMode="auto">
            <a:xfrm>
              <a:off x="3405" y="2103"/>
              <a:ext cx="65" cy="146"/>
            </a:xfrm>
            <a:custGeom>
              <a:avLst/>
              <a:gdLst>
                <a:gd name="T0" fmla="*/ 0 w 93"/>
                <a:gd name="T1" fmla="*/ 0 h 204"/>
                <a:gd name="T2" fmla="*/ 0 w 93"/>
                <a:gd name="T3" fmla="*/ 1 h 204"/>
                <a:gd name="T4" fmla="*/ 1 w 93"/>
                <a:gd name="T5" fmla="*/ 0 h 204"/>
                <a:gd name="T6" fmla="*/ 0 w 93"/>
                <a:gd name="T7" fmla="*/ 0 h 2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204">
                  <a:moveTo>
                    <a:pt x="0" y="0"/>
                  </a:moveTo>
                  <a:lnTo>
                    <a:pt x="0" y="203"/>
                  </a:lnTo>
                  <a:lnTo>
                    <a:pt x="92" y="0"/>
                  </a:lnTo>
                  <a:lnTo>
                    <a:pt x="0" y="0"/>
                  </a:lnTo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2" name="Freeform 21"/>
            <p:cNvSpPr>
              <a:spLocks/>
            </p:cNvSpPr>
            <p:nvPr/>
          </p:nvSpPr>
          <p:spPr bwMode="auto">
            <a:xfrm>
              <a:off x="3181" y="2104"/>
              <a:ext cx="238" cy="165"/>
            </a:xfrm>
            <a:custGeom>
              <a:avLst/>
              <a:gdLst>
                <a:gd name="T0" fmla="*/ 0 w 341"/>
                <a:gd name="T1" fmla="*/ 0 h 230"/>
                <a:gd name="T2" fmla="*/ 1 w 341"/>
                <a:gd name="T3" fmla="*/ 0 h 230"/>
                <a:gd name="T4" fmla="*/ 1 w 341"/>
                <a:gd name="T5" fmla="*/ 1 h 230"/>
                <a:gd name="T6" fmla="*/ 0 w 341"/>
                <a:gd name="T7" fmla="*/ 1 h 230"/>
                <a:gd name="T8" fmla="*/ 0 w 341"/>
                <a:gd name="T9" fmla="*/ 0 h 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1" h="230">
                  <a:moveTo>
                    <a:pt x="0" y="0"/>
                  </a:moveTo>
                  <a:lnTo>
                    <a:pt x="340" y="0"/>
                  </a:lnTo>
                  <a:lnTo>
                    <a:pt x="340" y="229"/>
                  </a:lnTo>
                  <a:lnTo>
                    <a:pt x="0" y="229"/>
                  </a:lnTo>
                  <a:lnTo>
                    <a:pt x="0" y="0"/>
                  </a:lnTo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Line 22"/>
            <p:cNvSpPr>
              <a:spLocks noChangeShapeType="1"/>
            </p:cNvSpPr>
            <p:nvPr/>
          </p:nvSpPr>
          <p:spPr bwMode="auto">
            <a:xfrm flipH="1" flipV="1">
              <a:off x="2941" y="1720"/>
              <a:ext cx="252" cy="5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45" name="Text Box 25"/>
          <p:cNvSpPr txBox="1">
            <a:spLocks noChangeArrowheads="1"/>
          </p:cNvSpPr>
          <p:nvPr/>
        </p:nvSpPr>
        <p:spPr bwMode="auto">
          <a:xfrm>
            <a:off x="137747" y="2106614"/>
            <a:ext cx="1573823" cy="784830"/>
          </a:xfrm>
          <a:prstGeom prst="rect">
            <a:avLst/>
          </a:prstGeom>
          <a:solidFill>
            <a:srgbClr val="DDDDDD">
              <a:alpha val="4117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nl-NL" altLang="en-US">
              <a:ea typeface="ＭＳ Ｐゴシック" pitchFamily="34" charset="-128"/>
            </a:endParaRPr>
          </a:p>
          <a:p>
            <a:pPr algn="ctr">
              <a:spcBef>
                <a:spcPct val="50000"/>
              </a:spcBef>
            </a:pPr>
            <a:endParaRPr lang="nl-NL" altLang="en-US">
              <a:solidFill>
                <a:schemeClr val="bg2"/>
              </a:solidFill>
              <a:ea typeface="ＭＳ Ｐゴシック" pitchFamily="34" charset="-128"/>
            </a:endParaRPr>
          </a:p>
        </p:txBody>
      </p:sp>
      <p:sp>
        <p:nvSpPr>
          <p:cNvPr id="22546" name="AutoShape 26"/>
          <p:cNvSpPr>
            <a:spLocks noChangeArrowheads="1"/>
          </p:cNvSpPr>
          <p:nvPr/>
        </p:nvSpPr>
        <p:spPr bwMode="auto">
          <a:xfrm>
            <a:off x="3131528" y="2616200"/>
            <a:ext cx="504092" cy="431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AutoShape 27"/>
          <p:cNvSpPr>
            <a:spLocks noChangeArrowheads="1"/>
          </p:cNvSpPr>
          <p:nvPr/>
        </p:nvSpPr>
        <p:spPr bwMode="auto">
          <a:xfrm>
            <a:off x="4799136" y="2905125"/>
            <a:ext cx="647700" cy="431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Line 28"/>
          <p:cNvSpPr>
            <a:spLocks noChangeShapeType="1"/>
          </p:cNvSpPr>
          <p:nvPr/>
        </p:nvSpPr>
        <p:spPr bwMode="auto">
          <a:xfrm flipH="1">
            <a:off x="5656385" y="2400300"/>
            <a:ext cx="29454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Text Box 42"/>
          <p:cNvSpPr txBox="1">
            <a:spLocks noChangeArrowheads="1"/>
          </p:cNvSpPr>
          <p:nvPr/>
        </p:nvSpPr>
        <p:spPr bwMode="auto">
          <a:xfrm>
            <a:off x="2630366" y="1941513"/>
            <a:ext cx="164709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781050" indent="-260350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71575" indent="-193675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563688" indent="-192088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1955800" indent="-195263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4130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8702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3274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7846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nl-NL" altLang="en-US" sz="1400"/>
              <a:t>8500 subcatchments</a:t>
            </a:r>
          </a:p>
        </p:txBody>
      </p:sp>
      <p:sp>
        <p:nvSpPr>
          <p:cNvPr id="22550" name="Text Box 43"/>
          <p:cNvSpPr txBox="1">
            <a:spLocks noChangeArrowheads="1"/>
          </p:cNvSpPr>
          <p:nvPr/>
        </p:nvSpPr>
        <p:spPr bwMode="auto">
          <a:xfrm>
            <a:off x="4366846" y="2255838"/>
            <a:ext cx="140823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781050" indent="-260350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71575" indent="-193675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563688" indent="-192088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1955800" indent="-195263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4130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8702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3274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7846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nl-NL" altLang="en-US" sz="1400"/>
              <a:t>252 larger catchments</a:t>
            </a:r>
          </a:p>
        </p:txBody>
      </p:sp>
      <p:sp>
        <p:nvSpPr>
          <p:cNvPr id="22551" name="Line 33"/>
          <p:cNvSpPr>
            <a:spLocks noChangeShapeType="1"/>
          </p:cNvSpPr>
          <p:nvPr/>
        </p:nvSpPr>
        <p:spPr bwMode="auto">
          <a:xfrm flipV="1">
            <a:off x="5565531" y="2857500"/>
            <a:ext cx="5758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Text Box 37"/>
          <p:cNvSpPr txBox="1">
            <a:spLocks noChangeArrowheads="1"/>
          </p:cNvSpPr>
          <p:nvPr/>
        </p:nvSpPr>
        <p:spPr bwMode="auto">
          <a:xfrm>
            <a:off x="6151685" y="1228725"/>
            <a:ext cx="2801815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/>
              <a:t>Water Distribution Network</a:t>
            </a:r>
          </a:p>
          <a:p>
            <a:pPr>
              <a:spcBef>
                <a:spcPct val="50000"/>
              </a:spcBef>
            </a:pPr>
            <a:r>
              <a:rPr lang="nl-NL" altLang="en-US" i="1"/>
              <a:t>(</a:t>
            </a:r>
            <a:r>
              <a:rPr lang="nl-NL" altLang="en-US" b="1" i="1"/>
              <a:t>water supply</a:t>
            </a:r>
            <a:r>
              <a:rPr lang="nl-NL" altLang="en-US" i="1"/>
              <a:t>)</a:t>
            </a:r>
          </a:p>
        </p:txBody>
      </p:sp>
      <p:sp>
        <p:nvSpPr>
          <p:cNvPr id="22553" name="Rectangle 2"/>
          <p:cNvSpPr>
            <a:spLocks noGrp="1" noChangeArrowheads="1"/>
          </p:cNvSpPr>
          <p:nvPr>
            <p:ph type="title"/>
          </p:nvPr>
        </p:nvSpPr>
        <p:spPr>
          <a:xfrm>
            <a:off x="-115765" y="-134911"/>
            <a:ext cx="9144001" cy="1063600"/>
          </a:xfrm>
        </p:spPr>
        <p:txBody>
          <a:bodyPr/>
          <a:lstStyle/>
          <a:p>
            <a:pPr algn="ctr" eaLnBrk="1"/>
            <a:r>
              <a:rPr lang="en-US" altLang="en-US" dirty="0" smtClean="0"/>
              <a:t>3. surface water approaches by </a:t>
            </a:r>
            <a:r>
              <a:rPr lang="en-US" altLang="en-US" dirty="0" err="1" smtClean="0"/>
              <a:t>waterbalances</a:t>
            </a:r>
            <a:r>
              <a:rPr lang="en-US" altLang="en-US" dirty="0" smtClean="0"/>
              <a:t> in </a:t>
            </a:r>
            <a:br>
              <a:rPr lang="en-US" altLang="en-US" dirty="0" smtClean="0"/>
            </a:br>
            <a:r>
              <a:rPr lang="en-US" altLang="en-US" dirty="0" smtClean="0"/>
              <a:t>models for </a:t>
            </a:r>
            <a:r>
              <a:rPr lang="en-US" altLang="en-US" dirty="0" err="1" smtClean="0"/>
              <a:t>subcatchments</a:t>
            </a:r>
            <a:r>
              <a:rPr lang="en-US" altLang="en-US" dirty="0" smtClean="0"/>
              <a:t> + main surface waters </a:t>
            </a:r>
          </a:p>
        </p:txBody>
      </p:sp>
      <p:sp>
        <p:nvSpPr>
          <p:cNvPr id="22554" name="Text Box 37"/>
          <p:cNvSpPr txBox="1">
            <a:spLocks noChangeArrowheads="1"/>
          </p:cNvSpPr>
          <p:nvPr/>
        </p:nvSpPr>
        <p:spPr bwMode="auto">
          <a:xfrm>
            <a:off x="322385" y="2286001"/>
            <a:ext cx="18566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dirty="0">
                <a:solidFill>
                  <a:schemeClr val="tx1"/>
                </a:solidFill>
              </a:rPr>
              <a:t>MODFLOW</a:t>
            </a:r>
          </a:p>
        </p:txBody>
      </p:sp>
      <p:sp>
        <p:nvSpPr>
          <p:cNvPr id="22555" name="Text Box 37"/>
          <p:cNvSpPr txBox="1">
            <a:spLocks noChangeArrowheads="1"/>
          </p:cNvSpPr>
          <p:nvPr/>
        </p:nvSpPr>
        <p:spPr bwMode="auto">
          <a:xfrm>
            <a:off x="1762859" y="2709863"/>
            <a:ext cx="9525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sz="1200"/>
              <a:t>waterlevels</a:t>
            </a:r>
          </a:p>
        </p:txBody>
      </p:sp>
      <p:sp>
        <p:nvSpPr>
          <p:cNvPr id="22556" name="Line 11"/>
          <p:cNvSpPr>
            <a:spLocks noChangeShapeType="1"/>
          </p:cNvSpPr>
          <p:nvPr/>
        </p:nvSpPr>
        <p:spPr bwMode="auto">
          <a:xfrm flipV="1">
            <a:off x="1856643" y="2497138"/>
            <a:ext cx="77372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7312" y="3665539"/>
            <a:ext cx="5322277" cy="24468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chemeClr val="tx1"/>
                </a:solidFill>
              </a:rPr>
              <a:t>Within catchments (</a:t>
            </a:r>
            <a:r>
              <a:rPr lang="en-US" b="1" i="1" dirty="0">
                <a:solidFill>
                  <a:schemeClr val="tx1"/>
                </a:solidFill>
              </a:rPr>
              <a:t>water demand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simulation of level control, flushing, withdrawals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datasets used of </a:t>
            </a:r>
            <a:r>
              <a:rPr lang="en-US" dirty="0" err="1">
                <a:solidFill>
                  <a:schemeClr val="tx1"/>
                </a:solidFill>
              </a:rPr>
              <a:t>a.o.</a:t>
            </a:r>
            <a:r>
              <a:rPr lang="en-US" dirty="0">
                <a:solidFill>
                  <a:schemeClr val="tx1"/>
                </a:solidFill>
              </a:rPr>
              <a:t> regional water boards</a:t>
            </a: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558" name="Text Box 25"/>
          <p:cNvSpPr txBox="1">
            <a:spLocks noChangeArrowheads="1"/>
          </p:cNvSpPr>
          <p:nvPr/>
        </p:nvSpPr>
        <p:spPr bwMode="auto">
          <a:xfrm>
            <a:off x="137747" y="1219200"/>
            <a:ext cx="1573823" cy="784830"/>
          </a:xfrm>
          <a:prstGeom prst="rect">
            <a:avLst/>
          </a:prstGeom>
          <a:solidFill>
            <a:srgbClr val="DDDDDD">
              <a:alpha val="4117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nl-NL" altLang="en-US">
              <a:ea typeface="ＭＳ Ｐゴシック" pitchFamily="34" charset="-128"/>
            </a:endParaRPr>
          </a:p>
          <a:p>
            <a:pPr algn="ctr">
              <a:spcBef>
                <a:spcPct val="50000"/>
              </a:spcBef>
            </a:pPr>
            <a:endParaRPr lang="nl-NL" altLang="en-US">
              <a:solidFill>
                <a:schemeClr val="bg2"/>
              </a:solidFill>
              <a:ea typeface="ＭＳ Ｐゴシック" pitchFamily="34" charset="-128"/>
            </a:endParaRPr>
          </a:p>
        </p:txBody>
      </p:sp>
      <p:sp>
        <p:nvSpPr>
          <p:cNvPr id="22559" name="Text Box 37"/>
          <p:cNvSpPr txBox="1">
            <a:spLocks noChangeArrowheads="1"/>
          </p:cNvSpPr>
          <p:nvPr/>
        </p:nvSpPr>
        <p:spPr bwMode="auto">
          <a:xfrm>
            <a:off x="282819" y="1400176"/>
            <a:ext cx="1428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dirty="0" err="1">
                <a:solidFill>
                  <a:schemeClr val="tx1"/>
                </a:solidFill>
              </a:rPr>
              <a:t>MetaSWAP</a:t>
            </a:r>
            <a:endParaRPr lang="nl-NL" altLang="en-US" dirty="0">
              <a:solidFill>
                <a:schemeClr val="tx1"/>
              </a:solidFill>
            </a:endParaRPr>
          </a:p>
        </p:txBody>
      </p:sp>
      <p:sp>
        <p:nvSpPr>
          <p:cNvPr id="22560" name="Line 11"/>
          <p:cNvSpPr>
            <a:spLocks noChangeShapeType="1"/>
          </p:cNvSpPr>
          <p:nvPr/>
        </p:nvSpPr>
        <p:spPr bwMode="auto">
          <a:xfrm>
            <a:off x="1868366" y="2617788"/>
            <a:ext cx="76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1" name="Text Box 37"/>
          <p:cNvSpPr txBox="1">
            <a:spLocks noChangeArrowheads="1"/>
          </p:cNvSpPr>
          <p:nvPr/>
        </p:nvSpPr>
        <p:spPr bwMode="auto">
          <a:xfrm>
            <a:off x="1885951" y="1206500"/>
            <a:ext cx="952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sz="1200" dirty="0" err="1">
                <a:solidFill>
                  <a:schemeClr val="tx1"/>
                </a:solidFill>
              </a:rPr>
              <a:t>Irrigation</a:t>
            </a:r>
            <a:r>
              <a:rPr lang="nl-NL" altLang="en-US" sz="1200" dirty="0">
                <a:solidFill>
                  <a:schemeClr val="tx1"/>
                </a:solidFill>
              </a:rPr>
              <a:t> </a:t>
            </a:r>
            <a:r>
              <a:rPr lang="nl-NL" altLang="en-US" sz="1200" dirty="0" err="1">
                <a:solidFill>
                  <a:schemeClr val="tx1"/>
                </a:solidFill>
              </a:rPr>
              <a:t>demand</a:t>
            </a:r>
            <a:endParaRPr lang="nl-NL" altLang="en-US" sz="1200" dirty="0">
              <a:solidFill>
                <a:schemeClr val="tx1"/>
              </a:solidFill>
            </a:endParaRPr>
          </a:p>
        </p:txBody>
      </p:sp>
      <p:pic>
        <p:nvPicPr>
          <p:cNvPr id="22562" name="Picture 2" descr="Afbeeldingsresultaat voor stu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66" y="5429250"/>
            <a:ext cx="1724757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t="-264"/>
          <a:stretch>
            <a:fillRect/>
          </a:stretch>
        </p:blipFill>
        <p:spPr bwMode="auto">
          <a:xfrm>
            <a:off x="5317787" y="4900317"/>
            <a:ext cx="18669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564" name="Straight Arrow Connector 3"/>
          <p:cNvCxnSpPr>
            <a:cxnSpLocks noChangeShapeType="1"/>
          </p:cNvCxnSpPr>
          <p:nvPr/>
        </p:nvCxnSpPr>
        <p:spPr bwMode="auto">
          <a:xfrm>
            <a:off x="3048000" y="4806951"/>
            <a:ext cx="0" cy="5000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65" name="Straight Arrow Connector 46"/>
          <p:cNvCxnSpPr>
            <a:cxnSpLocks noChangeShapeType="1"/>
          </p:cNvCxnSpPr>
          <p:nvPr/>
        </p:nvCxnSpPr>
        <p:spPr bwMode="auto">
          <a:xfrm flipH="1">
            <a:off x="6775554" y="3865564"/>
            <a:ext cx="744800" cy="9413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66" name="Rectangle 9"/>
          <p:cNvSpPr>
            <a:spLocks noChangeArrowheads="1"/>
          </p:cNvSpPr>
          <p:nvPr/>
        </p:nvSpPr>
        <p:spPr bwMode="auto">
          <a:xfrm>
            <a:off x="4005981" y="6211669"/>
            <a:ext cx="33541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901700" indent="-381000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358900" indent="-381000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752600" indent="-381000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2141538" indent="-381000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598738" indent="-3810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3055938" indent="-3810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513138" indent="-3810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970338" indent="-3810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>
              <a:spcAft>
                <a:spcPct val="0"/>
              </a:spcAft>
              <a:buClr>
                <a:srgbClr val="000000"/>
              </a:buClr>
              <a:buFontTx/>
              <a:buChar char="-"/>
            </a:pPr>
            <a:r>
              <a:rPr lang="en-US" altLang="en-US" sz="1800" dirty="0"/>
              <a:t>management strategies water </a:t>
            </a:r>
            <a:r>
              <a:rPr lang="en-US" altLang="en-US" sz="1800" dirty="0" err="1"/>
              <a:t>allocaton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16226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96913" y="-104931"/>
            <a:ext cx="8194675" cy="947894"/>
          </a:xfrm>
        </p:spPr>
        <p:txBody>
          <a:bodyPr/>
          <a:lstStyle/>
          <a:p>
            <a:r>
              <a:rPr lang="en-US" altLang="en-US" dirty="0" smtClean="0"/>
              <a:t>Example of combining regional + national data</a:t>
            </a:r>
            <a:br>
              <a:rPr lang="en-US" altLang="en-US" dirty="0" smtClean="0"/>
            </a:br>
            <a:r>
              <a:rPr lang="en-US" altLang="en-US" dirty="0" smtClean="0"/>
              <a:t>for </a:t>
            </a:r>
            <a:r>
              <a:rPr lang="en-US" altLang="en-US" dirty="0" err="1" smtClean="0"/>
              <a:t>Deltaprogramme</a:t>
            </a:r>
            <a:r>
              <a:rPr lang="en-US" altLang="en-US" dirty="0" smtClean="0"/>
              <a:t>: National </a:t>
            </a:r>
            <a:r>
              <a:rPr lang="en-US" altLang="en-US" dirty="0" err="1" smtClean="0"/>
              <a:t>Sobek</a:t>
            </a:r>
            <a:r>
              <a:rPr lang="en-US" altLang="en-US" dirty="0" smtClean="0"/>
              <a:t> Model  </a:t>
            </a:r>
            <a:br>
              <a:rPr lang="en-US" altLang="en-US" dirty="0" smtClean="0"/>
            </a:br>
            <a:endParaRPr lang="en-GB" altLang="en-US" dirty="0" smtClean="0"/>
          </a:p>
        </p:txBody>
      </p:sp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9" y="1954214"/>
            <a:ext cx="3921369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9" t="-673" r="14246" b="-2"/>
          <a:stretch>
            <a:fillRect/>
          </a:stretch>
        </p:blipFill>
        <p:spPr bwMode="auto">
          <a:xfrm>
            <a:off x="4552951" y="1954214"/>
            <a:ext cx="4463562" cy="47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527539" y="1560514"/>
            <a:ext cx="31974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Original water balance model</a:t>
            </a: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4826833" y="1398589"/>
            <a:ext cx="447103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adjusted </a:t>
            </a:r>
            <a:r>
              <a:rPr lang="en-US" altLang="en-US" dirty="0">
                <a:solidFill>
                  <a:schemeClr val="tx1"/>
                </a:solidFill>
              </a:rPr>
              <a:t>water balance model (black)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and </a:t>
            </a:r>
            <a:r>
              <a:rPr lang="en-US" altLang="en-US" dirty="0">
                <a:solidFill>
                  <a:schemeClr val="tx1"/>
                </a:solidFill>
              </a:rPr>
              <a:t>generated hydraulic model (red)</a:t>
            </a:r>
          </a:p>
          <a:p>
            <a:endParaRPr lang="en-GB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05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11420" y="-119920"/>
            <a:ext cx="8379069" cy="1010510"/>
          </a:xfrm>
        </p:spPr>
        <p:txBody>
          <a:bodyPr/>
          <a:lstStyle/>
          <a:p>
            <a:pPr eaLnBrk="1"/>
            <a:r>
              <a:rPr lang="nl-NL" altLang="en-US" sz="2400" dirty="0" err="1" smtClean="0"/>
              <a:t>Overview</a:t>
            </a:r>
            <a:r>
              <a:rPr lang="nl-NL" altLang="en-US" sz="2400" dirty="0" smtClean="0"/>
              <a:t> NHI: </a:t>
            </a:r>
            <a:r>
              <a:rPr lang="nl-NL" altLang="en-US" sz="2400" dirty="0" err="1" smtClean="0"/>
              <a:t>coupling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groundwater</a:t>
            </a:r>
            <a:r>
              <a:rPr lang="nl-NL" altLang="en-US" sz="2400" dirty="0" smtClean="0"/>
              <a:t>- </a:t>
            </a:r>
            <a:r>
              <a:rPr lang="nl-NL" altLang="en-US" sz="2400" dirty="0" err="1" smtClean="0"/>
              <a:t>surface</a:t>
            </a:r>
            <a:r>
              <a:rPr lang="nl-NL" altLang="en-US" sz="2400" dirty="0" smtClean="0"/>
              <a:t> water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2883877" y="6615114"/>
            <a:ext cx="1326174" cy="31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14338" eaLnBrk="0">
              <a:spcAft>
                <a:spcPts val="1288"/>
              </a:spcAft>
              <a:buClr>
                <a:srgbClr val="8BC53F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414338" eaLnBrk="0">
              <a:spcAft>
                <a:spcPts val="1038"/>
              </a:spcAft>
              <a:buClr>
                <a:srgbClr val="F16422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71575" indent="-193675" defTabSz="414338" eaLnBrk="0">
              <a:spcAft>
                <a:spcPts val="775"/>
              </a:spcAft>
              <a:buClr>
                <a:srgbClr val="00ACEE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563688" indent="-192088" defTabSz="414338" eaLnBrk="0">
              <a:spcAft>
                <a:spcPts val="525"/>
              </a:spcAft>
              <a:buClr>
                <a:srgbClr val="8BC53F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1955800" indent="-195263" defTabSz="414338" eaLnBrk="0">
              <a:spcAft>
                <a:spcPts val="263"/>
              </a:spcAft>
              <a:buClr>
                <a:srgbClr val="F16422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4130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8702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3274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7846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fld id="{C5929F60-08FE-4132-A35E-D9CA8460FAC0}" type="datetime4">
              <a:rPr lang="en-GB" altLang="en-US" sz="900">
                <a:solidFill>
                  <a:schemeClr val="bg2"/>
                </a:solidFill>
              </a:rPr>
              <a:pPr eaLnBrk="1"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None/>
              </a:pPr>
              <a:t>07 November 2016</a:t>
            </a:fld>
            <a:endParaRPr lang="en-GB" altLang="en-US" sz="900">
              <a:solidFill>
                <a:schemeClr val="bg2"/>
              </a:solidFill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39712" y="6615114"/>
            <a:ext cx="432288" cy="31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14338" eaLnBrk="0">
              <a:spcAft>
                <a:spcPts val="1288"/>
              </a:spcAft>
              <a:buClr>
                <a:srgbClr val="8BC53F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414338" eaLnBrk="0">
              <a:spcAft>
                <a:spcPts val="1038"/>
              </a:spcAft>
              <a:buClr>
                <a:srgbClr val="F16422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71575" indent="-193675" defTabSz="414338" eaLnBrk="0">
              <a:spcAft>
                <a:spcPts val="775"/>
              </a:spcAft>
              <a:buClr>
                <a:srgbClr val="00ACEE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563688" indent="-192088" defTabSz="414338" eaLnBrk="0">
              <a:spcAft>
                <a:spcPts val="525"/>
              </a:spcAft>
              <a:buClr>
                <a:srgbClr val="8BC53F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1955800" indent="-195263" defTabSz="414338" eaLnBrk="0">
              <a:spcAft>
                <a:spcPts val="263"/>
              </a:spcAft>
              <a:buClr>
                <a:srgbClr val="F16422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4130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8702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3274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7846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fld id="{B322EA96-931E-4C3D-995C-8904DF3D7407}" type="slidenum">
              <a:rPr lang="en-GB" altLang="en-US" sz="900">
                <a:solidFill>
                  <a:schemeClr val="bg2"/>
                </a:solidFill>
              </a:rPr>
              <a:pPr eaLnBrk="1"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None/>
              </a:pPr>
              <a:t>18</a:t>
            </a:fld>
            <a:endParaRPr lang="en-GB" altLang="en-US" sz="900">
              <a:solidFill>
                <a:schemeClr val="bg2"/>
              </a:solidFill>
            </a:endParaRPr>
          </a:p>
        </p:txBody>
      </p:sp>
      <p:sp>
        <p:nvSpPr>
          <p:cNvPr id="24581" name="Rounded Rectangle 100"/>
          <p:cNvSpPr>
            <a:spLocks noChangeArrowheads="1"/>
          </p:cNvSpPr>
          <p:nvPr/>
        </p:nvSpPr>
        <p:spPr bwMode="auto">
          <a:xfrm>
            <a:off x="209551" y="2239964"/>
            <a:ext cx="2416419" cy="108267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71575" indent="-193675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563688" indent="-192088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1955800" indent="-195263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4130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8702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3274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7846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en-US" altLang="en-US" sz="2400"/>
              <a:t>MetaSWAP</a:t>
            </a:r>
          </a:p>
        </p:txBody>
      </p:sp>
      <p:sp>
        <p:nvSpPr>
          <p:cNvPr id="24582" name="Rounded Rectangle 102"/>
          <p:cNvSpPr>
            <a:spLocks noChangeArrowheads="1"/>
          </p:cNvSpPr>
          <p:nvPr/>
        </p:nvSpPr>
        <p:spPr bwMode="auto">
          <a:xfrm>
            <a:off x="219808" y="5480051"/>
            <a:ext cx="2416420" cy="108267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71575" indent="-193675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563688" indent="-192088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1955800" indent="-195263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4130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8702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3274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7846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en-US" altLang="en-US" sz="2400"/>
              <a:t>MODFLOW</a:t>
            </a:r>
          </a:p>
        </p:txBody>
      </p:sp>
      <p:cxnSp>
        <p:nvCxnSpPr>
          <p:cNvPr id="105" name="Straight Arrow Connector 104"/>
          <p:cNvCxnSpPr>
            <a:cxnSpLocks noChangeShapeType="1"/>
            <a:stCxn id="24581" idx="2"/>
            <a:endCxn id="24582" idx="0"/>
          </p:cNvCxnSpPr>
          <p:nvPr/>
        </p:nvCxnSpPr>
        <p:spPr bwMode="auto">
          <a:xfrm rot="16200000" flipH="1">
            <a:off x="344916" y="4396215"/>
            <a:ext cx="2157412" cy="10258"/>
          </a:xfrm>
          <a:prstGeom prst="straightConnector1">
            <a:avLst/>
          </a:prstGeom>
          <a:noFill/>
          <a:ln w="63500">
            <a:solidFill>
              <a:srgbClr val="00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4" name="Rounded Rectangle 105"/>
          <p:cNvSpPr>
            <a:spLocks noChangeArrowheads="1"/>
          </p:cNvSpPr>
          <p:nvPr/>
        </p:nvSpPr>
        <p:spPr bwMode="auto">
          <a:xfrm>
            <a:off x="219808" y="4041776"/>
            <a:ext cx="2416420" cy="6572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71575" indent="-193675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563688" indent="-192088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1955800" indent="-195263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4130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8702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3274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7846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en-US" altLang="en-US"/>
              <a:t>head,</a:t>
            </a:r>
          </a:p>
          <a:p>
            <a:pPr algn="ctr" eaLnBrk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en-US" altLang="en-US"/>
              <a:t>recharge, storage</a:t>
            </a:r>
          </a:p>
        </p:txBody>
      </p:sp>
      <p:sp>
        <p:nvSpPr>
          <p:cNvPr id="24585" name="Rounded Rectangle 106"/>
          <p:cNvSpPr>
            <a:spLocks noChangeArrowheads="1"/>
          </p:cNvSpPr>
          <p:nvPr/>
        </p:nvSpPr>
        <p:spPr bwMode="auto">
          <a:xfrm>
            <a:off x="3354266" y="3829051"/>
            <a:ext cx="2417885" cy="108267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71575" indent="-193675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563688" indent="-192088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1955800" indent="-195263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4130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8702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3274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7846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en-US" altLang="en-US" sz="2400"/>
              <a:t>Mozart</a:t>
            </a:r>
          </a:p>
        </p:txBody>
      </p:sp>
      <p:cxnSp>
        <p:nvCxnSpPr>
          <p:cNvPr id="109" name="Elbow Connector 108"/>
          <p:cNvCxnSpPr>
            <a:cxnSpLocks noChangeShapeType="1"/>
            <a:stCxn id="24585" idx="2"/>
            <a:endCxn id="24582" idx="3"/>
          </p:cNvCxnSpPr>
          <p:nvPr/>
        </p:nvCxnSpPr>
        <p:spPr bwMode="auto">
          <a:xfrm rot="5400000">
            <a:off x="3044886" y="4503067"/>
            <a:ext cx="1109663" cy="1926980"/>
          </a:xfrm>
          <a:prstGeom prst="bentConnector2">
            <a:avLst/>
          </a:prstGeom>
          <a:noFill/>
          <a:ln w="63500">
            <a:solidFill>
              <a:srgbClr val="00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" name="Shape 112"/>
          <p:cNvCxnSpPr>
            <a:cxnSpLocks noChangeShapeType="1"/>
            <a:stCxn id="24585" idx="0"/>
            <a:endCxn id="24581" idx="3"/>
          </p:cNvCxnSpPr>
          <p:nvPr/>
        </p:nvCxnSpPr>
        <p:spPr bwMode="auto">
          <a:xfrm rot="16200000" flipV="1">
            <a:off x="3070714" y="2336556"/>
            <a:ext cx="1047750" cy="1937238"/>
          </a:xfrm>
          <a:prstGeom prst="bentConnector2">
            <a:avLst/>
          </a:prstGeom>
          <a:noFill/>
          <a:ln w="63500">
            <a:solidFill>
              <a:srgbClr val="00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8" name="Rounded Rectangle 113"/>
          <p:cNvSpPr>
            <a:spLocks noChangeArrowheads="1"/>
          </p:cNvSpPr>
          <p:nvPr/>
        </p:nvSpPr>
        <p:spPr bwMode="auto">
          <a:xfrm>
            <a:off x="3341077" y="2451101"/>
            <a:ext cx="2625008" cy="6588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71575" indent="-193675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563688" indent="-192088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1955800" indent="-195263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4130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8702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3274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7846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nl-NL" altLang="en-US" dirty="0" err="1"/>
              <a:t>sprinkling</a:t>
            </a:r>
            <a:endParaRPr lang="nl-NL" altLang="en-US" dirty="0"/>
          </a:p>
          <a:p>
            <a:pPr algn="ctr" eaLnBrk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en-US" altLang="en-US" dirty="0"/>
              <a:t>d</a:t>
            </a:r>
            <a:r>
              <a:rPr lang="nl-NL" altLang="en-US" dirty="0" err="1"/>
              <a:t>emand</a:t>
            </a:r>
            <a:r>
              <a:rPr lang="nl-NL" altLang="en-US" dirty="0"/>
              <a:t> / </a:t>
            </a:r>
            <a:r>
              <a:rPr lang="nl-NL" altLang="en-US" dirty="0" err="1"/>
              <a:t>allocation</a:t>
            </a:r>
            <a:endParaRPr lang="en-US" altLang="en-US" dirty="0"/>
          </a:p>
        </p:txBody>
      </p:sp>
      <p:sp>
        <p:nvSpPr>
          <p:cNvPr id="24589" name="Rounded Rectangle 114"/>
          <p:cNvSpPr>
            <a:spLocks noChangeArrowheads="1"/>
          </p:cNvSpPr>
          <p:nvPr/>
        </p:nvSpPr>
        <p:spPr bwMode="auto">
          <a:xfrm>
            <a:off x="3338146" y="5691188"/>
            <a:ext cx="2416420" cy="6588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71575" indent="-193675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563688" indent="-192088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1955800" indent="-195263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4130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8702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3274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7846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nl-NL" altLang="en-US"/>
              <a:t>drainageflux</a:t>
            </a:r>
          </a:p>
          <a:p>
            <a:pPr algn="ctr" eaLnBrk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nl-NL" altLang="en-US"/>
              <a:t>waterlevel</a:t>
            </a:r>
            <a:endParaRPr lang="en-US" altLang="en-US"/>
          </a:p>
        </p:txBody>
      </p:sp>
      <p:sp>
        <p:nvSpPr>
          <p:cNvPr id="24590" name="Rounded Rectangle 115"/>
          <p:cNvSpPr>
            <a:spLocks noChangeArrowheads="1"/>
          </p:cNvSpPr>
          <p:nvPr/>
        </p:nvSpPr>
        <p:spPr bwMode="auto">
          <a:xfrm>
            <a:off x="6472605" y="2239964"/>
            <a:ext cx="2417885" cy="108267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71575" indent="-193675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563688" indent="-192088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1955800" indent="-195263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4130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8702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3274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7846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en-US" altLang="en-US" sz="2400"/>
              <a:t>Distribution</a:t>
            </a:r>
          </a:p>
          <a:p>
            <a:pPr algn="ctr" eaLnBrk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en-US" altLang="en-US" sz="2400"/>
              <a:t>model</a:t>
            </a:r>
          </a:p>
        </p:txBody>
      </p:sp>
      <p:cxnSp>
        <p:nvCxnSpPr>
          <p:cNvPr id="120" name="Shape 119"/>
          <p:cNvCxnSpPr>
            <a:cxnSpLocks noChangeShapeType="1"/>
            <a:stCxn id="24590" idx="2"/>
            <a:endCxn id="24585" idx="3"/>
          </p:cNvCxnSpPr>
          <p:nvPr/>
        </p:nvCxnSpPr>
        <p:spPr bwMode="auto">
          <a:xfrm rot="5400000">
            <a:off x="6202973" y="2891815"/>
            <a:ext cx="1047750" cy="1909396"/>
          </a:xfrm>
          <a:prstGeom prst="bentConnector2">
            <a:avLst/>
          </a:prstGeom>
          <a:noFill/>
          <a:ln w="63500">
            <a:solidFill>
              <a:srgbClr val="00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2" name="Rounded Rectangle 120"/>
          <p:cNvSpPr>
            <a:spLocks noChangeArrowheads="1"/>
          </p:cNvSpPr>
          <p:nvPr/>
        </p:nvSpPr>
        <p:spPr bwMode="auto">
          <a:xfrm>
            <a:off x="6488723" y="4041776"/>
            <a:ext cx="2417885" cy="6572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71575" indent="-193675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563688" indent="-192088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1955800" indent="-195263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4130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8702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3274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784600" indent="-195263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nl-NL" altLang="en-US"/>
              <a:t>water demand / allocation</a:t>
            </a:r>
            <a:endParaRPr lang="en-US" altLang="en-US"/>
          </a:p>
        </p:txBody>
      </p:sp>
      <p:cxnSp>
        <p:nvCxnSpPr>
          <p:cNvPr id="17" name="Elbow Connector 16"/>
          <p:cNvCxnSpPr>
            <a:cxnSpLocks noChangeShapeType="1"/>
            <a:endCxn id="24590" idx="0"/>
          </p:cNvCxnSpPr>
          <p:nvPr/>
        </p:nvCxnSpPr>
        <p:spPr bwMode="auto">
          <a:xfrm rot="5400000">
            <a:off x="7448489" y="1995183"/>
            <a:ext cx="477838" cy="11723"/>
          </a:xfrm>
          <a:prstGeom prst="bentConnector3">
            <a:avLst>
              <a:gd name="adj1" fmla="val 50000"/>
            </a:avLst>
          </a:prstGeom>
          <a:noFill/>
          <a:ln w="63500">
            <a:solidFill>
              <a:srgbClr val="000000"/>
            </a:solidFill>
            <a:round/>
            <a:headEnd type="arrow" w="med" len="med"/>
            <a:tailEnd type="non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4" name="Rounded Rectangle 120"/>
          <p:cNvSpPr>
            <a:spLocks noChangeArrowheads="1"/>
          </p:cNvSpPr>
          <p:nvPr/>
        </p:nvSpPr>
        <p:spPr bwMode="auto">
          <a:xfrm>
            <a:off x="6472605" y="1109664"/>
            <a:ext cx="2417885" cy="65722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/>
          <a:p>
            <a:pPr algn="ctr"/>
            <a:r>
              <a:rPr lang="nl-NL" altLang="en-US" sz="2400"/>
              <a:t>Hydraulic model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9437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49902" y="194871"/>
            <a:ext cx="8829206" cy="1059253"/>
          </a:xfrm>
        </p:spPr>
        <p:txBody>
          <a:bodyPr/>
          <a:lstStyle/>
          <a:p>
            <a:r>
              <a:rPr lang="en-US" altLang="en-US" dirty="0" smtClean="0"/>
              <a:t>NHI after 10 years: </a:t>
            </a:r>
            <a:r>
              <a:rPr lang="en-US" altLang="en-US" dirty="0" err="1" smtClean="0"/>
              <a:t>indispensible</a:t>
            </a:r>
            <a:r>
              <a:rPr lang="en-US" altLang="en-US" dirty="0" smtClean="0"/>
              <a:t> instrument for NL</a:t>
            </a:r>
            <a:endParaRPr lang="en-GB" altLang="en-US" dirty="0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227135" y="1301751"/>
            <a:ext cx="9095642" cy="4602163"/>
          </a:xfrm>
        </p:spPr>
        <p:txBody>
          <a:bodyPr/>
          <a:lstStyle/>
          <a:p>
            <a:r>
              <a:rPr lang="en-US" altLang="en-US" dirty="0" smtClean="0"/>
              <a:t>National Policy analysis (e.g. </a:t>
            </a:r>
            <a:r>
              <a:rPr lang="en-US" altLang="en-US" dirty="0" err="1" smtClean="0"/>
              <a:t>Deltaprogramme</a:t>
            </a:r>
            <a:r>
              <a:rPr lang="en-US" altLang="en-US" dirty="0" smtClean="0"/>
              <a:t>)</a:t>
            </a:r>
          </a:p>
          <a:p>
            <a:r>
              <a:rPr lang="en-US" altLang="en-US" dirty="0" smtClean="0"/>
              <a:t>Stimulus for discussions within Dutch hydrological community</a:t>
            </a:r>
          </a:p>
          <a:p>
            <a:r>
              <a:rPr lang="en-US" altLang="en-US" dirty="0" smtClean="0"/>
              <a:t>Free data, software, knowledge (helpdesk) for all water parties NL (www.nhi.nu)</a:t>
            </a:r>
          </a:p>
          <a:p>
            <a:endParaRPr lang="en-US" altLang="en-US" dirty="0" smtClean="0"/>
          </a:p>
          <a:p>
            <a:endParaRPr lang="en-GB" altLang="en-US" dirty="0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6" t="14256" r="30060" b="4688"/>
          <a:stretch>
            <a:fillRect/>
          </a:stretch>
        </p:blipFill>
        <p:spPr bwMode="auto">
          <a:xfrm>
            <a:off x="2557097" y="2528888"/>
            <a:ext cx="3607777" cy="432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5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59727" y="239843"/>
            <a:ext cx="8628185" cy="826959"/>
          </a:xfrm>
        </p:spPr>
        <p:txBody>
          <a:bodyPr/>
          <a:lstStyle/>
          <a:p>
            <a:r>
              <a:rPr lang="en-US" altLang="en-US" sz="2400" dirty="0" smtClean="0"/>
              <a:t>Original context NHI: national policy analysis</a:t>
            </a:r>
            <a:r>
              <a:rPr lang="en-US" altLang="en-US" sz="2700" dirty="0" smtClean="0"/>
              <a:t/>
            </a:r>
            <a:br>
              <a:rPr lang="en-US" altLang="en-US" sz="2700" dirty="0" smtClean="0"/>
            </a:br>
            <a:endParaRPr lang="nl-NL" altLang="en-US" sz="2700" dirty="0" smtClean="0"/>
          </a:p>
        </p:txBody>
      </p:sp>
      <p:pic>
        <p:nvPicPr>
          <p:cNvPr id="5123" name="Afbeelding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58" y="957264"/>
            <a:ext cx="9136673" cy="5475287"/>
          </a:xfrm>
        </p:spPr>
      </p:pic>
    </p:spTree>
    <p:extLst>
      <p:ext uri="{BB962C8B-B14F-4D97-AF65-F5344CB8AC3E}">
        <p14:creationId xmlns:p14="http://schemas.microsoft.com/office/powerpoint/2010/main" val="2003460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20602"/>
            <a:ext cx="8909962" cy="613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11066" y="164892"/>
            <a:ext cx="8229600" cy="1086058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Arial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Arial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Arial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Arial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E"/>
                </a:solidFill>
                <a:latin typeface="Arial" charset="0"/>
              </a:defRPr>
            </a:lvl9pPr>
          </a:lstStyle>
          <a:p>
            <a:r>
              <a:rPr lang="en-US" altLang="en-US" kern="0" dirty="0" smtClean="0"/>
              <a:t>How was it done ?</a:t>
            </a:r>
            <a:endParaRPr lang="en-GB" altLang="en-US" kern="0" dirty="0" smtClean="0"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197246" y="2639806"/>
            <a:ext cx="350769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Desired functionalities</a:t>
            </a:r>
            <a:endParaRPr lang="en-GB" altLang="en-US" b="1" dirty="0">
              <a:solidFill>
                <a:schemeClr val="tx1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848131" y="3597639"/>
            <a:ext cx="2218544" cy="707886"/>
          </a:xfrm>
          <a:prstGeom prst="rect">
            <a:avLst/>
          </a:prstGeom>
          <a:solidFill>
            <a:srgbClr val="FFCC66"/>
          </a:solidFill>
          <a:ln>
            <a:solidFill>
              <a:srgbClr val="CC6600"/>
            </a:solidFill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 err="1" smtClean="0">
                <a:solidFill>
                  <a:schemeClr val="tx1"/>
                </a:solidFill>
              </a:rPr>
              <a:t>Programme</a:t>
            </a:r>
            <a:endParaRPr lang="en-US" altLang="en-US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en-US" sz="2000" b="1" dirty="0" smtClean="0">
                <a:solidFill>
                  <a:schemeClr val="tx1"/>
                </a:solidFill>
              </a:rPr>
              <a:t>Team</a:t>
            </a:r>
            <a:endParaRPr lang="en-GB" alt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5171607" y="5891134"/>
            <a:ext cx="2533337" cy="707886"/>
          </a:xfrm>
          <a:prstGeom prst="rect">
            <a:avLst/>
          </a:prstGeom>
          <a:solidFill>
            <a:srgbClr val="FFCC66"/>
          </a:solidFill>
          <a:ln>
            <a:solidFill>
              <a:srgbClr val="CC6600"/>
            </a:solidFill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 smtClean="0">
                <a:solidFill>
                  <a:schemeClr val="tx1"/>
                </a:solidFill>
              </a:rPr>
              <a:t>Implementation</a:t>
            </a:r>
          </a:p>
          <a:p>
            <a:pPr algn="ctr"/>
            <a:r>
              <a:rPr lang="en-US" altLang="en-US" sz="2000" b="1" dirty="0" smtClean="0">
                <a:solidFill>
                  <a:schemeClr val="tx1"/>
                </a:solidFill>
              </a:rPr>
              <a:t>Team</a:t>
            </a:r>
            <a:endParaRPr lang="en-GB" alt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203554" y="5068212"/>
            <a:ext cx="350769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Implementation </a:t>
            </a:r>
            <a:r>
              <a:rPr lang="en-US" altLang="en-US" b="1" dirty="0" err="1" smtClean="0">
                <a:solidFill>
                  <a:schemeClr val="tx1"/>
                </a:solidFill>
              </a:rPr>
              <a:t>programme</a:t>
            </a:r>
            <a:endParaRPr lang="en-GB" altLang="en-US" b="1" dirty="0">
              <a:solidFill>
                <a:schemeClr val="tx1"/>
              </a:solidFill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6895476" y="3582648"/>
            <a:ext cx="2014487" cy="707886"/>
          </a:xfrm>
          <a:prstGeom prst="rect">
            <a:avLst/>
          </a:prstGeom>
          <a:solidFill>
            <a:srgbClr val="FFCC66"/>
          </a:solidFill>
          <a:ln>
            <a:solidFill>
              <a:srgbClr val="CC6600"/>
            </a:solidFill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 smtClean="0">
                <a:solidFill>
                  <a:schemeClr val="tx1"/>
                </a:solidFill>
              </a:rPr>
              <a:t>Strategy</a:t>
            </a:r>
          </a:p>
          <a:p>
            <a:pPr algn="ctr"/>
            <a:r>
              <a:rPr lang="en-US" altLang="en-US" sz="2000" b="1" dirty="0" smtClean="0">
                <a:solidFill>
                  <a:schemeClr val="tx1"/>
                </a:solidFill>
              </a:rPr>
              <a:t>Team</a:t>
            </a:r>
            <a:endParaRPr lang="en-GB" alt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449705" y="5891134"/>
            <a:ext cx="2818151" cy="707886"/>
          </a:xfrm>
          <a:prstGeom prst="rect">
            <a:avLst/>
          </a:prstGeom>
          <a:solidFill>
            <a:srgbClr val="FFCC66"/>
          </a:solidFill>
          <a:ln>
            <a:solidFill>
              <a:srgbClr val="CC6600"/>
            </a:solidFill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 smtClean="0">
                <a:solidFill>
                  <a:schemeClr val="tx1"/>
                </a:solidFill>
              </a:rPr>
              <a:t>Guiding committees</a:t>
            </a:r>
          </a:p>
          <a:p>
            <a:pPr algn="ctr"/>
            <a:endParaRPr lang="en-US" altLang="en-US" sz="2000" b="1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920602"/>
            <a:ext cx="3852472" cy="93817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Process organization</a:t>
            </a:r>
          </a:p>
        </p:txBody>
      </p:sp>
    </p:spTree>
    <p:extLst>
      <p:ext uri="{BB962C8B-B14F-4D97-AF65-F5344CB8AC3E}">
        <p14:creationId xmlns:p14="http://schemas.microsoft.com/office/powerpoint/2010/main" val="99312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11066" y="164892"/>
            <a:ext cx="8229600" cy="1086058"/>
          </a:xfrm>
        </p:spPr>
        <p:txBody>
          <a:bodyPr/>
          <a:lstStyle/>
          <a:p>
            <a:r>
              <a:rPr lang="en-US" altLang="en-US" dirty="0" smtClean="0"/>
              <a:t>So the first years were about</a:t>
            </a:r>
            <a:endParaRPr lang="en-GB" altLang="en-US" dirty="0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209862" y="1482725"/>
            <a:ext cx="8934137" cy="4298950"/>
          </a:xfrm>
        </p:spPr>
        <p:txBody>
          <a:bodyPr/>
          <a:lstStyle/>
          <a:p>
            <a:pPr marL="609600" indent="-514350">
              <a:buFont typeface="Wingdings" pitchFamily="2" charset="2"/>
              <a:buAutoNum type="arabicParenR"/>
            </a:pPr>
            <a:r>
              <a:rPr lang="en-US" altLang="en-US" sz="2800" b="1" dirty="0" smtClean="0"/>
              <a:t>Demand driven development</a:t>
            </a:r>
          </a:p>
          <a:p>
            <a:pPr marL="609600" indent="-514350">
              <a:buFont typeface="Wingdings" pitchFamily="2" charset="2"/>
              <a:buAutoNum type="arabicParenR"/>
            </a:pPr>
            <a:r>
              <a:rPr lang="en-US" altLang="en-US" sz="2800" b="1" dirty="0" smtClean="0"/>
              <a:t>Joining data and merging databases</a:t>
            </a:r>
          </a:p>
          <a:p>
            <a:pPr marL="609600" indent="-514350">
              <a:buFont typeface="Wingdings" pitchFamily="2" charset="2"/>
              <a:buAutoNum type="arabicParenR"/>
            </a:pPr>
            <a:r>
              <a:rPr lang="en-US" altLang="en-US" sz="2800" b="1" dirty="0" smtClean="0"/>
              <a:t>Joining </a:t>
            </a:r>
            <a:r>
              <a:rPr lang="en-US" altLang="en-US" sz="2800" b="1" dirty="0"/>
              <a:t>f</a:t>
            </a:r>
            <a:r>
              <a:rPr lang="en-US" altLang="en-US" sz="2800" b="1" dirty="0" smtClean="0"/>
              <a:t>inancial resources</a:t>
            </a:r>
          </a:p>
          <a:p>
            <a:pPr marL="95250" indent="0">
              <a:buFont typeface="Wingdings" pitchFamily="2" charset="2"/>
              <a:buNone/>
            </a:pPr>
            <a:r>
              <a:rPr lang="en-US" altLang="en-US" sz="2800" b="1" dirty="0"/>
              <a:t>4</a:t>
            </a:r>
            <a:r>
              <a:rPr lang="en-US" altLang="en-US" sz="2800" b="1" dirty="0" smtClean="0"/>
              <a:t>) Generating one high quality set of connected</a:t>
            </a:r>
            <a:br>
              <a:rPr lang="en-US" altLang="en-US" sz="2800" b="1" dirty="0" smtClean="0"/>
            </a:br>
            <a:r>
              <a:rPr lang="en-US" altLang="en-US" sz="2800" b="1" dirty="0" smtClean="0"/>
              <a:t>     models</a:t>
            </a:r>
          </a:p>
          <a:p>
            <a:pPr marL="95250" indent="0">
              <a:buFont typeface="Wingdings" pitchFamily="2" charset="2"/>
              <a:buNone/>
            </a:pPr>
            <a:r>
              <a:rPr lang="en-US" altLang="en-US" sz="2800" b="1" dirty="0"/>
              <a:t>5</a:t>
            </a:r>
            <a:r>
              <a:rPr lang="en-US" altLang="en-US" sz="2800" b="1" dirty="0" smtClean="0"/>
              <a:t>) Many users/owners - one consistent system</a:t>
            </a:r>
          </a:p>
          <a:p>
            <a:pPr marL="95250" indent="0">
              <a:buFont typeface="Wingdings" pitchFamily="2" charset="2"/>
              <a:buNone/>
            </a:pPr>
            <a:endParaRPr lang="en-US" altLang="en-US" sz="2800" b="1" dirty="0"/>
          </a:p>
          <a:p>
            <a:pPr marL="95250" indent="0">
              <a:buFont typeface="Wingdings" pitchFamily="2" charset="2"/>
              <a:buNone/>
            </a:pPr>
            <a:r>
              <a:rPr lang="en-US" altLang="en-US" sz="2800" b="1" dirty="0" smtClean="0"/>
              <a:t>Then based on that one system various developments were built:</a:t>
            </a:r>
          </a:p>
          <a:p>
            <a:pPr marL="95250" indent="0">
              <a:buFont typeface="Wingdings" pitchFamily="2" charset="2"/>
              <a:buNone/>
            </a:pPr>
            <a:endParaRPr lang="en-US" altLang="en-US" dirty="0" smtClean="0"/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304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76" descr="presentatie_bennie_pr"/>
          <p:cNvPicPr>
            <a:picLocks noChangeAspect="1" noChangeArrowheads="1"/>
          </p:cNvPicPr>
          <p:nvPr/>
        </p:nvPicPr>
        <p:blipFill>
          <a:blip r:embed="rId2">
            <a:lum bright="-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585" y="1454151"/>
            <a:ext cx="1989992" cy="25193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277" descr="presentatie_bennie_ws"/>
          <p:cNvPicPr>
            <a:picLocks noChangeAspect="1" noChangeArrowheads="1"/>
          </p:cNvPicPr>
          <p:nvPr/>
        </p:nvPicPr>
        <p:blipFill>
          <a:blip r:embed="rId3">
            <a:lum bright="-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097" y="1454151"/>
            <a:ext cx="2032488" cy="25193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279" descr="presentatie_bennie_wlm"/>
          <p:cNvPicPr>
            <a:picLocks noChangeAspect="1" noChangeArrowheads="1"/>
          </p:cNvPicPr>
          <p:nvPr/>
        </p:nvPicPr>
        <p:blipFill>
          <a:blip r:embed="rId4">
            <a:lum bright="-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303" y="4260056"/>
            <a:ext cx="1989992" cy="25193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tangle 280"/>
          <p:cNvSpPr>
            <a:spLocks noChangeArrowheads="1"/>
          </p:cNvSpPr>
          <p:nvPr/>
        </p:nvSpPr>
        <p:spPr bwMode="auto">
          <a:xfrm>
            <a:off x="7053568" y="4253850"/>
            <a:ext cx="15174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dirty="0">
                <a:solidFill>
                  <a:schemeClr val="tx1"/>
                </a:solidFill>
              </a:rPr>
              <a:t>Drinking Water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chemeClr val="tx1"/>
                </a:solidFill>
              </a:rPr>
              <a:t>Companies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sp>
        <p:nvSpPr>
          <p:cNvPr id="27654" name="Rectangle 18"/>
          <p:cNvSpPr>
            <a:spLocks noChangeArrowheads="1"/>
          </p:cNvSpPr>
          <p:nvPr/>
        </p:nvSpPr>
        <p:spPr bwMode="auto">
          <a:xfrm>
            <a:off x="4989635" y="1519238"/>
            <a:ext cx="13122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dirty="0" err="1">
                <a:solidFill>
                  <a:schemeClr val="tx1"/>
                </a:solidFill>
              </a:rPr>
              <a:t>Waterboards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sp>
        <p:nvSpPr>
          <p:cNvPr id="27655" name="Rectangle 14"/>
          <p:cNvSpPr>
            <a:spLocks noChangeArrowheads="1"/>
          </p:cNvSpPr>
          <p:nvPr/>
        </p:nvSpPr>
        <p:spPr bwMode="auto">
          <a:xfrm>
            <a:off x="6934201" y="1487488"/>
            <a:ext cx="10130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Provinces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-254833"/>
            <a:ext cx="8915400" cy="98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1533525" indent="-2159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1990725" indent="-2159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2447925" indent="-2159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2905125" indent="-2159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nl-NL" alt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Development-1: </a:t>
            </a:r>
            <a:r>
              <a:rPr lang="nl-NL" altLang="en-US" sz="28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toolbox</a:t>
            </a:r>
            <a:r>
              <a:rPr lang="nl-NL" alt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NHI, present: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nl-NL" alt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 </a:t>
            </a:r>
            <a:r>
              <a:rPr lang="nl-NL" altLang="en-US" sz="28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national</a:t>
            </a:r>
            <a:r>
              <a:rPr lang="nl-NL" alt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+ </a:t>
            </a:r>
            <a:r>
              <a:rPr lang="nl-NL" altLang="en-US" sz="28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several</a:t>
            </a:r>
            <a:r>
              <a:rPr lang="nl-NL" alt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altLang="en-US" sz="28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regional</a:t>
            </a:r>
            <a:r>
              <a:rPr lang="nl-NL" alt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altLang="en-US" sz="28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models</a:t>
            </a:r>
            <a:endParaRPr lang="nl-NL" altLang="en-US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7657" name="Picture 2" descr="GMDBregiomodelle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58" y="1587500"/>
            <a:ext cx="39624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6" descr="Rijkswaterstaat - Ministry of Infrastructure and the Environment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7" r="11726"/>
          <a:stretch>
            <a:fillRect/>
          </a:stretch>
        </p:blipFill>
        <p:spPr bwMode="auto">
          <a:xfrm>
            <a:off x="5062905" y="6211888"/>
            <a:ext cx="165588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8" descr="WageningenUR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093" y="6472239"/>
            <a:ext cx="198999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 descr="logo deltar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16" y="6359525"/>
            <a:ext cx="162657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64757"/>
          <a:stretch>
            <a:fillRect/>
          </a:stretch>
        </p:blipFill>
        <p:spPr bwMode="auto">
          <a:xfrm>
            <a:off x="325316" y="6278564"/>
            <a:ext cx="1137138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9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140677" y="-119921"/>
            <a:ext cx="8565174" cy="924784"/>
          </a:xfrm>
        </p:spPr>
        <p:txBody>
          <a:bodyPr lIns="0" rIns="0"/>
          <a:lstStyle/>
          <a:p>
            <a:pPr algn="ctr"/>
            <a:r>
              <a:rPr lang="nl-NL" altLang="en-US" sz="2400" dirty="0" smtClean="0"/>
              <a:t>NHI as a </a:t>
            </a:r>
            <a:r>
              <a:rPr lang="nl-NL" altLang="en-US" sz="2400" dirty="0" err="1" smtClean="0"/>
              <a:t>toolbox</a:t>
            </a:r>
            <a:r>
              <a:rPr lang="nl-NL" altLang="en-US" sz="2400" dirty="0" smtClean="0"/>
              <a:t> (2015-2018) : data + software </a:t>
            </a:r>
            <a:br>
              <a:rPr lang="nl-NL" altLang="en-US" sz="2400" dirty="0" smtClean="0"/>
            </a:br>
            <a:r>
              <a:rPr lang="nl-NL" altLang="en-US" sz="2400" dirty="0" smtClean="0"/>
              <a:t>for </a:t>
            </a:r>
            <a:r>
              <a:rPr lang="nl-NL" altLang="en-US" sz="2400" dirty="0" err="1"/>
              <a:t>automatically</a:t>
            </a:r>
            <a:r>
              <a:rPr lang="nl-NL" altLang="en-US" sz="2400" dirty="0"/>
              <a:t> </a:t>
            </a:r>
            <a:r>
              <a:rPr lang="nl-NL" altLang="en-US" sz="2400" dirty="0" err="1"/>
              <a:t>generating</a:t>
            </a:r>
            <a:r>
              <a:rPr lang="nl-NL" altLang="en-US" sz="2400" dirty="0"/>
              <a:t> </a:t>
            </a:r>
            <a:r>
              <a:rPr lang="nl-NL" altLang="en-US" sz="2400" dirty="0" err="1" smtClean="0"/>
              <a:t>models</a:t>
            </a:r>
            <a:r>
              <a:rPr lang="nl-NL" altLang="en-US" sz="2400" dirty="0" smtClean="0"/>
              <a:t> on </a:t>
            </a:r>
            <a:r>
              <a:rPr lang="nl-NL" altLang="en-US" sz="2400" dirty="0" err="1" smtClean="0"/>
              <a:t>desired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scale</a:t>
            </a:r>
            <a:endParaRPr lang="nl-NL" altLang="en-US" sz="2400" dirty="0" smtClean="0"/>
          </a:p>
        </p:txBody>
      </p:sp>
      <p:sp>
        <p:nvSpPr>
          <p:cNvPr id="29699" name="AutoShape 26"/>
          <p:cNvSpPr>
            <a:spLocks/>
          </p:cNvSpPr>
          <p:nvPr/>
        </p:nvSpPr>
        <p:spPr bwMode="auto">
          <a:xfrm flipH="1">
            <a:off x="5218236" y="1746251"/>
            <a:ext cx="534865" cy="4060825"/>
          </a:xfrm>
          <a:prstGeom prst="leftBrace">
            <a:avLst>
              <a:gd name="adj1" fmla="val 6579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742950" indent="-285750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43000" indent="-228600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600200" indent="-228600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2057400" indent="-228600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defTabSz="914400" eaLnBrk="1" hangingPunct="1">
              <a:buSzTx/>
              <a:buFont typeface="Wingdings" pitchFamily="2" charset="2"/>
              <a:buNone/>
            </a:pPr>
            <a:endParaRPr lang="nl-NL" altLang="en-US" sz="1600">
              <a:solidFill>
                <a:srgbClr val="000000"/>
              </a:solidFill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35" y="1911351"/>
            <a:ext cx="2136531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TextBox 11"/>
          <p:cNvSpPr txBox="1">
            <a:spLocks noChangeArrowheads="1"/>
          </p:cNvSpPr>
          <p:nvPr/>
        </p:nvSpPr>
        <p:spPr bwMode="auto">
          <a:xfrm>
            <a:off x="2788628" y="1150938"/>
            <a:ext cx="2429608" cy="1384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nl-NL" alt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Tools (</a:t>
            </a:r>
            <a:r>
              <a:rPr lang="nl-NL" alt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iMOD</a:t>
            </a:r>
            <a:r>
              <a:rPr lang="nl-NL" altLang="en-US" sz="1400" b="1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nl-NL" alt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and</a:t>
            </a:r>
            <a:r>
              <a:rPr lang="nl-NL" alt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nl-NL" alt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others</a:t>
            </a:r>
            <a:r>
              <a:rPr lang="nl-NL" alt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)</a:t>
            </a:r>
          </a:p>
          <a:p>
            <a:pPr marL="285750" indent="-285750" defTabSz="914400" eaLnBrk="1" hangingPunct="1">
              <a:lnSpc>
                <a:spcPct val="100000"/>
              </a:lnSpc>
              <a:buClrTx/>
              <a:buSzTx/>
              <a:buFontTx/>
              <a:buChar char="-"/>
              <a:defRPr/>
            </a:pPr>
            <a:r>
              <a:rPr lang="nl-NL" altLang="en-US" sz="1400" dirty="0" err="1" smtClean="0">
                <a:solidFill>
                  <a:srgbClr val="000000"/>
                </a:solidFill>
                <a:ea typeface="ＭＳ Ｐゴシック" pitchFamily="34" charset="-128"/>
              </a:rPr>
              <a:t>preprocessing</a:t>
            </a:r>
            <a:r>
              <a:rPr lang="nl-NL" altLang="en-US" sz="1400" dirty="0" smtClean="0">
                <a:solidFill>
                  <a:srgbClr val="000000"/>
                </a:solidFill>
                <a:ea typeface="ＭＳ Ｐゴシック" pitchFamily="34" charset="-128"/>
              </a:rPr>
              <a:t>,, </a:t>
            </a:r>
            <a:endParaRPr lang="nl-NL" altLang="en-US" sz="14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Char char="-"/>
              <a:defRPr/>
            </a:pPr>
            <a:r>
              <a:rPr lang="nl-NL" altLang="en-US" sz="1400" dirty="0" smtClean="0">
                <a:solidFill>
                  <a:srgbClr val="000000"/>
                </a:solidFill>
                <a:ea typeface="ＭＳ Ｐゴシック" pitchFamily="34" charset="-128"/>
              </a:rPr>
              <a:t>     </a:t>
            </a:r>
            <a:r>
              <a:rPr lang="nl-NL" altLang="en-US" sz="1400" dirty="0" err="1" smtClean="0">
                <a:solidFill>
                  <a:srgbClr val="000000"/>
                </a:solidFill>
                <a:ea typeface="ＭＳ Ｐゴシック" pitchFamily="34" charset="-128"/>
              </a:rPr>
              <a:t>coupling</a:t>
            </a:r>
            <a:endParaRPr lang="nl-NL" altLang="en-US" sz="1400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Char char="-"/>
              <a:defRPr/>
            </a:pPr>
            <a:r>
              <a:rPr lang="nl-NL" altLang="en-US" sz="1400" dirty="0" smtClean="0">
                <a:solidFill>
                  <a:srgbClr val="000000"/>
                </a:solidFill>
                <a:ea typeface="ＭＳ Ｐゴシック" pitchFamily="34" charset="-128"/>
              </a:rPr>
              <a:t>     </a:t>
            </a:r>
            <a:r>
              <a:rPr lang="nl-NL" altLang="en-US" sz="1400" dirty="0" err="1" smtClean="0">
                <a:solidFill>
                  <a:srgbClr val="000000"/>
                </a:solidFill>
                <a:ea typeface="ＭＳ Ｐゴシック" pitchFamily="34" charset="-128"/>
              </a:rPr>
              <a:t>scaling</a:t>
            </a:r>
            <a:endParaRPr lang="nl-NL" altLang="en-US" sz="1400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Char char="-"/>
              <a:defRPr/>
            </a:pPr>
            <a:r>
              <a:rPr lang="nl-NL" altLang="en-US" sz="1400" dirty="0" smtClean="0">
                <a:solidFill>
                  <a:srgbClr val="000000"/>
                </a:solidFill>
                <a:ea typeface="ＭＳ Ｐゴシック" pitchFamily="34" charset="-128"/>
              </a:rPr>
              <a:t>     </a:t>
            </a:r>
            <a:r>
              <a:rPr lang="nl-NL" altLang="en-US" sz="1400" dirty="0" err="1" smtClean="0">
                <a:solidFill>
                  <a:srgbClr val="000000"/>
                </a:solidFill>
                <a:ea typeface="ＭＳ Ｐゴシック" pitchFamily="34" charset="-128"/>
              </a:rPr>
              <a:t>optimization</a:t>
            </a:r>
            <a:endParaRPr lang="nl-NL" altLang="en-US" sz="1400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Char char="-"/>
              <a:defRPr/>
            </a:pPr>
            <a:r>
              <a:rPr lang="nl-NL" altLang="en-US" sz="1400" dirty="0" smtClean="0">
                <a:solidFill>
                  <a:srgbClr val="000000"/>
                </a:solidFill>
                <a:ea typeface="ＭＳ Ｐゴシック" pitchFamily="34" charset="-128"/>
              </a:rPr>
              <a:t>     </a:t>
            </a:r>
            <a:r>
              <a:rPr lang="nl-NL" altLang="en-US" sz="1400" dirty="0" err="1" smtClean="0">
                <a:solidFill>
                  <a:srgbClr val="000000"/>
                </a:solidFill>
                <a:ea typeface="ＭＳ Ｐゴシック" pitchFamily="34" charset="-128"/>
              </a:rPr>
              <a:t>version</a:t>
            </a:r>
            <a:r>
              <a:rPr lang="nl-NL" altLang="en-US" sz="1400" dirty="0" smtClean="0">
                <a:solidFill>
                  <a:srgbClr val="000000"/>
                </a:solidFill>
                <a:ea typeface="ＭＳ Ｐゴシック" pitchFamily="34" charset="-128"/>
              </a:rPr>
              <a:t> management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79835" y="5213350"/>
            <a:ext cx="2428142" cy="1168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nl-NL" sz="1400" b="1" dirty="0">
                <a:solidFill>
                  <a:srgbClr val="000000"/>
                </a:solidFill>
                <a:ea typeface="ＭＳ Ｐゴシック" pitchFamily="34" charset="-128"/>
              </a:rPr>
              <a:t>Public data, </a:t>
            </a:r>
            <a:r>
              <a:rPr lang="nl-NL" sz="1400" b="1" dirty="0" err="1">
                <a:solidFill>
                  <a:srgbClr val="000000"/>
                </a:solidFill>
                <a:ea typeface="ＭＳ Ｐゴシック" pitchFamily="34" charset="-128"/>
              </a:rPr>
              <a:t>other</a:t>
            </a:r>
            <a:r>
              <a:rPr lang="nl-NL" sz="1400" b="1" dirty="0">
                <a:solidFill>
                  <a:srgbClr val="000000"/>
                </a:solidFill>
                <a:ea typeface="ＭＳ Ｐゴシック" pitchFamily="34" charset="-128"/>
              </a:rPr>
              <a:t> data</a:t>
            </a: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Tx/>
              <a:buChar char="-"/>
              <a:defRPr/>
            </a:pPr>
            <a:r>
              <a:rPr lang="nl-NL" sz="1400" dirty="0" err="1">
                <a:solidFill>
                  <a:srgbClr val="000000"/>
                </a:solidFill>
                <a:ea typeface="ＭＳ Ｐゴシック" pitchFamily="34" charset="-128"/>
              </a:rPr>
              <a:t>Soil</a:t>
            </a:r>
            <a:endParaRPr lang="nl-NL" sz="14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Tx/>
              <a:buChar char="-"/>
              <a:defRPr/>
            </a:pPr>
            <a:r>
              <a:rPr lang="nl-NL" sz="1400" dirty="0" err="1">
                <a:solidFill>
                  <a:srgbClr val="000000"/>
                </a:solidFill>
                <a:ea typeface="ＭＳ Ｐゴシック" pitchFamily="34" charset="-128"/>
              </a:rPr>
              <a:t>Subsurface</a:t>
            </a:r>
            <a:endParaRPr lang="nl-NL" sz="14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Tx/>
              <a:buChar char="-"/>
              <a:defRPr/>
            </a:pPr>
            <a:r>
              <a:rPr lang="nl-NL" sz="1400" dirty="0" err="1">
                <a:solidFill>
                  <a:srgbClr val="000000"/>
                </a:solidFill>
                <a:ea typeface="ＭＳ Ｐゴシック" pitchFamily="34" charset="-128"/>
              </a:rPr>
              <a:t>Surface</a:t>
            </a:r>
            <a:r>
              <a:rPr lang="nl-NL" sz="1400" dirty="0">
                <a:solidFill>
                  <a:srgbClr val="000000"/>
                </a:solidFill>
                <a:ea typeface="ＭＳ Ｐゴシック" pitchFamily="34" charset="-128"/>
              </a:rPr>
              <a:t> Water</a:t>
            </a: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Tx/>
              <a:buChar char="-"/>
              <a:defRPr/>
            </a:pPr>
            <a:endParaRPr lang="nl-NL" sz="14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88628" y="3867150"/>
            <a:ext cx="2429608" cy="1169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nl-NL" sz="1400" b="1" dirty="0">
                <a:solidFill>
                  <a:srgbClr val="000000"/>
                </a:solidFill>
                <a:ea typeface="ＭＳ Ｐゴシック" pitchFamily="34" charset="-128"/>
              </a:rPr>
              <a:t>Shared model data</a:t>
            </a: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Tx/>
              <a:buChar char="-"/>
              <a:defRPr/>
            </a:pPr>
            <a:r>
              <a:rPr lang="nl-NL" sz="1400" dirty="0" err="1">
                <a:solidFill>
                  <a:srgbClr val="000000"/>
                </a:solidFill>
                <a:ea typeface="ＭＳ Ｐゴシック" pitchFamily="34" charset="-128"/>
              </a:rPr>
              <a:t>Soil</a:t>
            </a:r>
            <a:endParaRPr lang="nl-NL" sz="14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Tx/>
              <a:buChar char="-"/>
              <a:defRPr/>
            </a:pPr>
            <a:r>
              <a:rPr lang="nl-NL" sz="1400" dirty="0" err="1">
                <a:solidFill>
                  <a:srgbClr val="000000"/>
                </a:solidFill>
                <a:ea typeface="ＭＳ Ｐゴシック" pitchFamily="34" charset="-128"/>
              </a:rPr>
              <a:t>Subsurface</a:t>
            </a:r>
            <a:endParaRPr lang="nl-NL" sz="14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Tx/>
              <a:buChar char="-"/>
              <a:defRPr/>
            </a:pPr>
            <a:r>
              <a:rPr lang="nl-NL" sz="1400" dirty="0" err="1">
                <a:solidFill>
                  <a:srgbClr val="000000"/>
                </a:solidFill>
                <a:ea typeface="ＭＳ Ｐゴシック" pitchFamily="34" charset="-128"/>
              </a:rPr>
              <a:t>Surface</a:t>
            </a:r>
            <a:r>
              <a:rPr lang="nl-NL" sz="1400" dirty="0">
                <a:solidFill>
                  <a:srgbClr val="000000"/>
                </a:solidFill>
                <a:ea typeface="ＭＳ Ｐゴシック" pitchFamily="34" charset="-128"/>
              </a:rPr>
              <a:t> Water</a:t>
            </a: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Tx/>
              <a:buChar char="-"/>
              <a:defRPr/>
            </a:pPr>
            <a:r>
              <a:rPr lang="nl-NL" sz="1400" dirty="0">
                <a:solidFill>
                  <a:srgbClr val="000000"/>
                </a:solidFill>
                <a:ea typeface="ＭＳ Ｐゴシック" pitchFamily="34" charset="-128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161" y="2716214"/>
            <a:ext cx="2428143" cy="9540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nl-NL" sz="1400" b="1" dirty="0">
                <a:solidFill>
                  <a:srgbClr val="000000"/>
                </a:solidFill>
                <a:ea typeface="ＭＳ Ｐゴシック" pitchFamily="34" charset="-128"/>
              </a:rPr>
              <a:t>Sourcecodes</a:t>
            </a: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Tx/>
              <a:buChar char="-"/>
              <a:defRPr/>
            </a:pPr>
            <a:r>
              <a:rPr lang="nl-NL" sz="1400" dirty="0">
                <a:solidFill>
                  <a:srgbClr val="000000"/>
                </a:solidFill>
                <a:ea typeface="ＭＳ Ｐゴシック" pitchFamily="34" charset="-128"/>
              </a:rPr>
              <a:t>MODFLOW, SEAWAT, </a:t>
            </a: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Tx/>
              <a:buChar char="-"/>
              <a:defRPr/>
            </a:pPr>
            <a:r>
              <a:rPr lang="nl-NL" sz="1400" dirty="0">
                <a:solidFill>
                  <a:srgbClr val="000000"/>
                </a:solidFill>
                <a:ea typeface="ＭＳ Ｐゴシック" pitchFamily="34" charset="-128"/>
              </a:rPr>
              <a:t>MetaSWAP, SWAP, etc.</a:t>
            </a: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Tx/>
              <a:buChar char="-"/>
              <a:defRPr/>
            </a:pPr>
            <a:r>
              <a:rPr lang="nl-NL" sz="1400" dirty="0">
                <a:solidFill>
                  <a:srgbClr val="000000"/>
                </a:solidFill>
                <a:ea typeface="ＭＳ Ｐゴシック" pitchFamily="34" charset="-128"/>
              </a:rPr>
              <a:t>SOBEK, RTC, </a:t>
            </a:r>
            <a:r>
              <a:rPr lang="nl-NL" sz="1400" dirty="0" err="1">
                <a:solidFill>
                  <a:srgbClr val="000000"/>
                </a:solidFill>
                <a:ea typeface="ＭＳ Ｐゴシック" pitchFamily="34" charset="-128"/>
              </a:rPr>
              <a:t>etc</a:t>
            </a:r>
            <a:endParaRPr lang="nl-NL" sz="14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9705" name="TextBox 3"/>
          <p:cNvSpPr txBox="1">
            <a:spLocks noChangeArrowheads="1"/>
          </p:cNvSpPr>
          <p:nvPr/>
        </p:nvSpPr>
        <p:spPr bwMode="auto">
          <a:xfrm>
            <a:off x="322384" y="1150938"/>
            <a:ext cx="19592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742950" indent="-285750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43000" indent="-228600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600200" indent="-228600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2057400" indent="-228600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defTabSz="914400" eaLnBrk="1" hangingPunct="1">
              <a:buSzTx/>
              <a:buFont typeface="Wingdings" pitchFamily="2" charset="2"/>
              <a:buNone/>
            </a:pPr>
            <a:r>
              <a:rPr lang="en-GB" altLang="en-US" sz="1400">
                <a:solidFill>
                  <a:srgbClr val="000000"/>
                </a:solidFill>
              </a:rPr>
              <a:t>Regional model application </a:t>
            </a:r>
            <a:br>
              <a:rPr lang="en-GB" altLang="en-US" sz="1400">
                <a:solidFill>
                  <a:srgbClr val="000000"/>
                </a:solidFill>
              </a:rPr>
            </a:br>
            <a:r>
              <a:rPr lang="en-GB" altLang="en-US" sz="1400">
                <a:solidFill>
                  <a:srgbClr val="000000"/>
                </a:solidFill>
              </a:rPr>
              <a:t>(fit for purpose)</a:t>
            </a:r>
          </a:p>
        </p:txBody>
      </p:sp>
      <p:pic>
        <p:nvPicPr>
          <p:cNvPr id="297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39" y="1951039"/>
            <a:ext cx="3237035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7" name="AutoShape 26"/>
          <p:cNvSpPr>
            <a:spLocks/>
          </p:cNvSpPr>
          <p:nvPr/>
        </p:nvSpPr>
        <p:spPr bwMode="auto">
          <a:xfrm>
            <a:off x="2378320" y="1725614"/>
            <a:ext cx="410308" cy="4071937"/>
          </a:xfrm>
          <a:prstGeom prst="leftBrace">
            <a:avLst>
              <a:gd name="adj1" fmla="val 6616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742950" indent="-285750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43000" indent="-228600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600200" indent="-228600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2057400" indent="-228600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defTabSz="914400" eaLnBrk="1" hangingPunct="1">
              <a:buSzTx/>
              <a:buFont typeface="Wingdings" pitchFamily="2" charset="2"/>
              <a:buNone/>
            </a:pPr>
            <a:endParaRPr lang="nl-NL" altLang="en-US" sz="16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9836" y="1150938"/>
            <a:ext cx="2435469" cy="2519362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5pPr>
            <a:lvl6pPr marL="2514600" indent="-22860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6pPr>
            <a:lvl7pPr marL="2971800" indent="-22860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7pPr>
            <a:lvl8pPr marL="3429000" indent="-22860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8pPr>
            <a:lvl9pPr marL="3886200" indent="-22860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9pPr>
          </a:lstStyle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nl-NL" altLang="en-US">
              <a:solidFill>
                <a:srgbClr val="FFFFFF"/>
              </a:solidFill>
              <a:ea typeface="ＭＳ Ｐゴシック" pitchFamily="112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79836" y="3859214"/>
            <a:ext cx="2435469" cy="117792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5pPr>
            <a:lvl6pPr marL="2514600" indent="-22860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6pPr>
            <a:lvl7pPr marL="2971800" indent="-22860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7pPr>
            <a:lvl8pPr marL="3429000" indent="-22860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8pPr>
            <a:lvl9pPr marL="3886200" indent="-22860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9pPr>
          </a:lstStyle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nl-NL" altLang="en-US">
              <a:solidFill>
                <a:srgbClr val="FFFFFF"/>
              </a:solidFill>
              <a:ea typeface="ＭＳ Ｐゴシック" pitchFamily="112" charset="-128"/>
            </a:endParaRPr>
          </a:p>
        </p:txBody>
      </p:sp>
      <p:sp>
        <p:nvSpPr>
          <p:cNvPr id="29710" name="TextBox 3"/>
          <p:cNvSpPr txBox="1">
            <a:spLocks noChangeArrowheads="1"/>
          </p:cNvSpPr>
          <p:nvPr/>
        </p:nvSpPr>
        <p:spPr bwMode="auto">
          <a:xfrm>
            <a:off x="5972908" y="1233488"/>
            <a:ext cx="19592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742950" indent="-285750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43000" indent="-228600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600200" indent="-228600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2057400" indent="-228600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defTabSz="914400" eaLnBrk="1" hangingPunct="1">
              <a:buSzTx/>
              <a:buFont typeface="Wingdings" pitchFamily="2" charset="2"/>
              <a:buNone/>
            </a:pPr>
            <a:r>
              <a:rPr lang="en-GB" altLang="en-US" sz="1400">
                <a:solidFill>
                  <a:srgbClr val="000000"/>
                </a:solidFill>
              </a:rPr>
              <a:t>National model application </a:t>
            </a:r>
            <a:br>
              <a:rPr lang="en-GB" altLang="en-US" sz="1400">
                <a:solidFill>
                  <a:srgbClr val="000000"/>
                </a:solidFill>
              </a:rPr>
            </a:br>
            <a:r>
              <a:rPr lang="en-GB" altLang="en-US" sz="1400">
                <a:solidFill>
                  <a:srgbClr val="000000"/>
                </a:solidFill>
              </a:rPr>
              <a:t>(fit for purpose)</a:t>
            </a:r>
          </a:p>
        </p:txBody>
      </p:sp>
      <p:sp>
        <p:nvSpPr>
          <p:cNvPr id="29711" name="TextBox 1"/>
          <p:cNvSpPr txBox="1">
            <a:spLocks noChangeArrowheads="1"/>
          </p:cNvSpPr>
          <p:nvPr/>
        </p:nvSpPr>
        <p:spPr bwMode="auto">
          <a:xfrm>
            <a:off x="5753099" y="5447991"/>
            <a:ext cx="3390901" cy="1477328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85750" indent="-285750"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901700" indent="-381000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358900" indent="-381000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752600" indent="-381000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2141538" indent="-381000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598738" indent="-3810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3055938" indent="-3810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513138" indent="-3810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970338" indent="-3810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altLang="en-US" sz="1800">
                <a:solidFill>
                  <a:srgbClr val="FF0000"/>
                </a:solidFill>
              </a:rPr>
              <a:t>open data / source</a:t>
            </a:r>
          </a:p>
          <a:p>
            <a:pPr eaLnBrk="1"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altLang="en-US" sz="1800">
                <a:solidFill>
                  <a:srgbClr val="FF0000"/>
                </a:solidFill>
              </a:rPr>
              <a:t>flexible (fit for purpose)</a:t>
            </a:r>
          </a:p>
          <a:p>
            <a:pPr eaLnBrk="1"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altLang="en-US" sz="1800">
                <a:solidFill>
                  <a:srgbClr val="FF0000"/>
                </a:solidFill>
              </a:rPr>
              <a:t>reproducible</a:t>
            </a:r>
          </a:p>
          <a:p>
            <a:pPr eaLnBrk="1"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altLang="en-US" sz="1800">
                <a:solidFill>
                  <a:srgbClr val="FF0000"/>
                </a:solidFill>
              </a:rPr>
              <a:t>conistency regional - national</a:t>
            </a:r>
            <a:endParaRPr lang="en-GB" altLang="en-US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6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r="-224" b="9377"/>
          <a:stretch>
            <a:fillRect/>
          </a:stretch>
        </p:blipFill>
        <p:spPr bwMode="auto">
          <a:xfrm>
            <a:off x="1663212" y="1687514"/>
            <a:ext cx="1972408" cy="14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Date Placeholder 3"/>
          <p:cNvSpPr txBox="1">
            <a:spLocks noGrp="1"/>
          </p:cNvSpPr>
          <p:nvPr/>
        </p:nvSpPr>
        <p:spPr bwMode="auto">
          <a:xfrm>
            <a:off x="2883877" y="6522129"/>
            <a:ext cx="1326174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14338" eaLnBrk="0">
              <a:spcAft>
                <a:spcPts val="1288"/>
              </a:spcAft>
              <a:buClr>
                <a:srgbClr val="8BC53F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414338" eaLnBrk="0">
              <a:spcAft>
                <a:spcPts val="1038"/>
              </a:spcAft>
              <a:buClr>
                <a:srgbClr val="F16422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71575" indent="-193675" defTabSz="414338" eaLnBrk="0">
              <a:spcAft>
                <a:spcPts val="775"/>
              </a:spcAft>
              <a:buClr>
                <a:srgbClr val="00ACEE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563688" indent="-192088" defTabSz="414338" eaLnBrk="0">
              <a:spcAft>
                <a:spcPts val="525"/>
              </a:spcAft>
              <a:buClr>
                <a:srgbClr val="8BC53F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1955800" indent="-195263" defTabSz="414338" eaLnBrk="0">
              <a:spcAft>
                <a:spcPts val="263"/>
              </a:spcAft>
              <a:buClr>
                <a:srgbClr val="F16422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4130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8702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3274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7846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>
              <a:lnSpc>
                <a:spcPct val="92000"/>
              </a:lnSpc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fld id="{E4D06244-97FD-4FDB-A519-998C4853261F}" type="datetime4">
              <a:rPr lang="en-GB" altLang="en-US" sz="900">
                <a:solidFill>
                  <a:schemeClr val="bg2"/>
                </a:solidFill>
              </a:rPr>
              <a:pPr eaLnBrk="1">
                <a:lnSpc>
                  <a:spcPct val="92000"/>
                </a:lnSpc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None/>
              </a:pPr>
              <a:t>07 November 2016</a:t>
            </a:fld>
            <a:endParaRPr lang="en-GB" altLang="en-US" sz="900" dirty="0">
              <a:solidFill>
                <a:schemeClr val="bg2"/>
              </a:solidFill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89" y="1406526"/>
            <a:ext cx="2086708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12369" r="7500" b="9895"/>
          <a:stretch>
            <a:fillRect/>
          </a:stretch>
        </p:blipFill>
        <p:spPr bwMode="auto">
          <a:xfrm>
            <a:off x="1547446" y="3716338"/>
            <a:ext cx="4319954" cy="24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6" name="Line 14"/>
          <p:cNvSpPr>
            <a:spLocks noChangeShapeType="1"/>
          </p:cNvSpPr>
          <p:nvPr/>
        </p:nvSpPr>
        <p:spPr bwMode="auto">
          <a:xfrm flipH="1">
            <a:off x="4897315" y="3524251"/>
            <a:ext cx="35902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Line 15"/>
          <p:cNvSpPr>
            <a:spLocks noChangeShapeType="1"/>
          </p:cNvSpPr>
          <p:nvPr/>
        </p:nvSpPr>
        <p:spPr bwMode="auto">
          <a:xfrm>
            <a:off x="3455377" y="3459163"/>
            <a:ext cx="504092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2268415" y="3284539"/>
            <a:ext cx="10081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dirty="0">
                <a:solidFill>
                  <a:schemeClr val="tx1"/>
                </a:solidFill>
                <a:latin typeface="Verdana" pitchFamily="34" charset="0"/>
              </a:rPr>
              <a:t>meteo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/>
        </p:nvSpPr>
        <p:spPr bwMode="auto">
          <a:xfrm>
            <a:off x="4572001" y="2790825"/>
            <a:ext cx="201490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en-US" dirty="0" err="1">
                <a:solidFill>
                  <a:schemeClr val="tx1"/>
                </a:solidFill>
                <a:latin typeface="Verdana" pitchFamily="34" charset="0"/>
              </a:rPr>
              <a:t>river</a:t>
            </a:r>
            <a:r>
              <a:rPr lang="nl-NL" altLang="en-US" dirty="0">
                <a:solidFill>
                  <a:schemeClr val="tx1"/>
                </a:solidFill>
                <a:latin typeface="Verdana" pitchFamily="34" charset="0"/>
              </a:rPr>
              <a:t> discharges</a:t>
            </a:r>
          </a:p>
          <a:p>
            <a:pPr>
              <a:spcBef>
                <a:spcPct val="50000"/>
              </a:spcBef>
            </a:pPr>
            <a:r>
              <a:rPr lang="nl-NL" altLang="en-US" dirty="0" err="1">
                <a:solidFill>
                  <a:schemeClr val="tx1"/>
                </a:solidFill>
                <a:latin typeface="Verdana" pitchFamily="34" charset="0"/>
              </a:rPr>
              <a:t>Rhine</a:t>
            </a:r>
            <a:r>
              <a:rPr lang="nl-NL" altLang="en-US" dirty="0">
                <a:solidFill>
                  <a:schemeClr val="tx1"/>
                </a:solidFill>
                <a:latin typeface="Verdana" pitchFamily="34" charset="0"/>
              </a:rPr>
              <a:t>, </a:t>
            </a:r>
            <a:r>
              <a:rPr lang="nl-NL" altLang="en-US" dirty="0" err="1">
                <a:solidFill>
                  <a:schemeClr val="tx1"/>
                </a:solidFill>
                <a:latin typeface="Verdana" pitchFamily="34" charset="0"/>
              </a:rPr>
              <a:t>Meuse</a:t>
            </a:r>
            <a:endParaRPr lang="nl-NL" altLang="en-US" dirty="0">
              <a:solidFill>
                <a:schemeClr val="tx1"/>
              </a:solidFill>
              <a:latin typeface="Verdana" pitchFamily="34" charset="0"/>
            </a:endParaRPr>
          </a:p>
        </p:txBody>
      </p:sp>
      <p:grpSp>
        <p:nvGrpSpPr>
          <p:cNvPr id="30730" name="Group 21"/>
          <p:cNvGrpSpPr>
            <a:grpSpLocks/>
          </p:cNvGrpSpPr>
          <p:nvPr/>
        </p:nvGrpSpPr>
        <p:grpSpPr bwMode="auto">
          <a:xfrm>
            <a:off x="5654919" y="1290638"/>
            <a:ext cx="3370385" cy="4246562"/>
            <a:chOff x="3969" y="1525"/>
            <a:chExt cx="1542" cy="2132"/>
          </a:xfrm>
        </p:grpSpPr>
        <p:pic>
          <p:nvPicPr>
            <p:cNvPr id="30733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98" t="4688" b="9377"/>
            <a:stretch>
              <a:fillRect/>
            </a:stretch>
          </p:blipFill>
          <p:spPr bwMode="auto">
            <a:xfrm>
              <a:off x="4513" y="1525"/>
              <a:ext cx="998" cy="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34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73"/>
            <a:stretch>
              <a:fillRect/>
            </a:stretch>
          </p:blipFill>
          <p:spPr bwMode="auto">
            <a:xfrm>
              <a:off x="4468" y="2432"/>
              <a:ext cx="1043" cy="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5" name="Line 11"/>
            <p:cNvSpPr>
              <a:spLocks noChangeShapeType="1"/>
            </p:cNvSpPr>
            <p:nvPr/>
          </p:nvSpPr>
          <p:spPr bwMode="auto">
            <a:xfrm flipH="1">
              <a:off x="4014" y="2387"/>
              <a:ext cx="499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6" name="Line 12"/>
            <p:cNvSpPr>
              <a:spLocks noChangeShapeType="1"/>
            </p:cNvSpPr>
            <p:nvPr/>
          </p:nvSpPr>
          <p:spPr bwMode="auto">
            <a:xfrm>
              <a:off x="4014" y="3294"/>
              <a:ext cx="453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7" name="Line 19"/>
            <p:cNvSpPr>
              <a:spLocks noChangeShapeType="1"/>
            </p:cNvSpPr>
            <p:nvPr/>
          </p:nvSpPr>
          <p:spPr bwMode="auto">
            <a:xfrm flipV="1">
              <a:off x="3969" y="2886"/>
              <a:ext cx="544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186105" y="-1"/>
            <a:ext cx="8771792" cy="976313"/>
          </a:xfrm>
          <a:prstGeom prst="rect">
            <a:avLst/>
          </a:prstGeom>
        </p:spPr>
        <p:txBody>
          <a:bodyPr/>
          <a:lstStyle>
            <a:lvl1pPr algn="l" defTabSz="41433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41433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chemeClr val="bg1"/>
                </a:solidFill>
                <a:latin typeface="Arial" charset="0"/>
                <a:ea typeface="MS Gothic" charset="-128"/>
                <a:cs typeface="MS Gothic" charset="-128"/>
              </a:defRPr>
            </a:lvl2pPr>
            <a:lvl3pPr algn="l" defTabSz="41433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chemeClr val="bg1"/>
                </a:solidFill>
                <a:latin typeface="Arial" charset="0"/>
                <a:ea typeface="MS Gothic" charset="-128"/>
                <a:cs typeface="MS Gothic" charset="-128"/>
              </a:defRPr>
            </a:lvl3pPr>
            <a:lvl4pPr algn="l" defTabSz="41433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chemeClr val="bg1"/>
                </a:solidFill>
                <a:latin typeface="Arial" charset="0"/>
                <a:ea typeface="MS Gothic" charset="-128"/>
                <a:cs typeface="MS Gothic" charset="-128"/>
              </a:defRPr>
            </a:lvl4pPr>
            <a:lvl5pPr algn="l" defTabSz="41433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chemeClr val="bg1"/>
                </a:solidFill>
                <a:latin typeface="Arial" charset="0"/>
                <a:ea typeface="MS Gothic" charset="-128"/>
                <a:cs typeface="MS Gothic" charset="-128"/>
              </a:defRPr>
            </a:lvl5pPr>
            <a:lvl6pPr marL="457200" algn="ctr" defTabSz="414338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4000">
                <a:solidFill>
                  <a:srgbClr val="000000"/>
                </a:solidFill>
                <a:latin typeface="Arial" charset="0"/>
                <a:ea typeface="MS Gothic" charset="-128"/>
                <a:cs typeface="MS Gothic" charset="-128"/>
              </a:defRPr>
            </a:lvl6pPr>
            <a:lvl7pPr marL="914400" algn="ctr" defTabSz="414338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4000">
                <a:solidFill>
                  <a:srgbClr val="000000"/>
                </a:solidFill>
                <a:latin typeface="Arial" charset="0"/>
                <a:ea typeface="MS Gothic" charset="-128"/>
                <a:cs typeface="MS Gothic" charset="-128"/>
              </a:defRPr>
            </a:lvl7pPr>
            <a:lvl8pPr marL="1371600" algn="ctr" defTabSz="414338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4000">
                <a:solidFill>
                  <a:srgbClr val="000000"/>
                </a:solidFill>
                <a:latin typeface="Arial" charset="0"/>
                <a:ea typeface="MS Gothic" charset="-128"/>
                <a:cs typeface="MS Gothic" charset="-128"/>
              </a:defRPr>
            </a:lvl8pPr>
            <a:lvl9pPr marL="1828800" algn="ctr" defTabSz="414338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4000">
                <a:solidFill>
                  <a:srgbClr val="000000"/>
                </a:solidFill>
                <a:latin typeface="Arial" charset="0"/>
                <a:ea typeface="MS Gothic" charset="-128"/>
                <a:cs typeface="MS Gothic" charset="-128"/>
              </a:defRPr>
            </a:lvl9pPr>
          </a:lstStyle>
          <a:p>
            <a:pPr algn="ctr" eaLnBrk="1">
              <a:defRPr/>
            </a:pPr>
            <a:r>
              <a:rPr lang="en-US" altLang="en-US" sz="2400" kern="0" dirty="0" smtClean="0"/>
              <a:t>Development-2</a:t>
            </a:r>
            <a:r>
              <a:rPr lang="en-US" altLang="en-US" sz="2400" kern="0" dirty="0"/>
              <a:t>:</a:t>
            </a:r>
            <a:r>
              <a:rPr lang="en-US" altLang="en-US" sz="2400" kern="0" dirty="0" smtClean="0"/>
              <a:t> Real time drought </a:t>
            </a:r>
            <a:r>
              <a:rPr lang="en-US" altLang="en-US" sz="2400" kern="0" dirty="0" err="1" smtClean="0"/>
              <a:t>modelling</a:t>
            </a:r>
            <a:r>
              <a:rPr lang="en-US" altLang="en-US" sz="2400" kern="0" dirty="0" smtClean="0"/>
              <a:t> </a:t>
            </a:r>
          </a:p>
          <a:p>
            <a:pPr algn="ctr" eaLnBrk="1">
              <a:defRPr/>
            </a:pPr>
            <a:r>
              <a:rPr lang="en-US" altLang="en-US" sz="2400" kern="0" dirty="0" smtClean="0"/>
              <a:t>forecast water supply, groundwater, moisture etc.</a:t>
            </a:r>
          </a:p>
        </p:txBody>
      </p:sp>
      <p:pic>
        <p:nvPicPr>
          <p:cNvPr id="3073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54" y="5164138"/>
            <a:ext cx="2842846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74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-media-cache-ak0.pinimg.com/originals/17/ba/cc/17bacc00e670923f3d63f892433c6c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78857"/>
            <a:ext cx="9144001" cy="587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Pladsholder til indhold 1"/>
          <p:cNvSpPr>
            <a:spLocks noGrp="1"/>
          </p:cNvSpPr>
          <p:nvPr>
            <p:ph idx="1"/>
          </p:nvPr>
        </p:nvSpPr>
        <p:spPr>
          <a:xfrm>
            <a:off x="521678" y="1184223"/>
            <a:ext cx="8439150" cy="4789540"/>
          </a:xfrm>
        </p:spPr>
        <p:txBody>
          <a:bodyPr/>
          <a:lstStyle/>
          <a:p>
            <a:pPr marL="95250" indent="0">
              <a:buFont typeface="Wingdings" pitchFamily="2" charset="2"/>
              <a:buNone/>
              <a:defRPr/>
            </a:pPr>
            <a:r>
              <a:rPr lang="en-GB" sz="4000" b="1" dirty="0" smtClean="0">
                <a:solidFill>
                  <a:schemeClr val="bg1"/>
                </a:solidFill>
              </a:rPr>
              <a:t>						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is here,</a:t>
            </a:r>
          </a:p>
          <a:p>
            <a:pPr marL="95250" indent="0">
              <a:buFont typeface="Wingdings" pitchFamily="2" charset="2"/>
              <a:buNone/>
              <a:defRPr/>
            </a:pP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The 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 is here,</a:t>
            </a:r>
          </a:p>
          <a:p>
            <a:pPr marL="95250" indent="0">
              <a:buFont typeface="Wingdings" pitchFamily="2" charset="2"/>
              <a:buNone/>
              <a:defRPr/>
            </a:pP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The 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</a:t>
            </a:r>
          </a:p>
          <a:p>
            <a:pPr marL="95250" indent="0">
              <a:buFont typeface="Wingdings" pitchFamily="2" charset="2"/>
              <a:buNone/>
              <a:defRPr/>
            </a:pPr>
            <a:endParaRPr lang="en-GB" sz="4000" b="1" dirty="0" smtClean="0">
              <a:solidFill>
                <a:schemeClr val="tx1"/>
              </a:solidFill>
            </a:endParaRPr>
          </a:p>
          <a:p>
            <a:pPr marL="95250" indent="0">
              <a:buFont typeface="Wingdings" pitchFamily="2" charset="2"/>
              <a:buNone/>
              <a:defRPr/>
            </a:pPr>
            <a:endParaRPr lang="en-GB" sz="4000" b="1" dirty="0" smtClean="0">
              <a:solidFill>
                <a:schemeClr val="tx1"/>
              </a:solidFill>
            </a:endParaRPr>
          </a:p>
          <a:p>
            <a:pPr marL="95250" indent="0">
              <a:buFont typeface="Wingdings" pitchFamily="2" charset="2"/>
              <a:buNone/>
              <a:defRPr/>
            </a:pPr>
            <a:endParaRPr lang="en-GB" sz="1800" b="1" dirty="0" smtClean="0">
              <a:solidFill>
                <a:srgbClr val="FFFF00"/>
              </a:solidFill>
            </a:endParaRPr>
          </a:p>
          <a:p>
            <a:pPr marL="95250" indent="0">
              <a:buFont typeface="Wingdings" pitchFamily="2" charset="2"/>
              <a:buNone/>
              <a:defRPr/>
            </a:pPr>
            <a:r>
              <a:rPr lang="en-GB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</a:t>
            </a:r>
            <a:r>
              <a:rPr lang="en-GB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there’s a WILL, there’s a WAY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33795" name="Titel 2"/>
          <p:cNvSpPr>
            <a:spLocks noGrp="1"/>
          </p:cNvSpPr>
          <p:nvPr>
            <p:ph type="title"/>
          </p:nvPr>
        </p:nvSpPr>
        <p:spPr>
          <a:xfrm>
            <a:off x="495300" y="223838"/>
            <a:ext cx="8229600" cy="779462"/>
          </a:xfrm>
        </p:spPr>
        <p:txBody>
          <a:bodyPr/>
          <a:lstStyle/>
          <a:p>
            <a:r>
              <a:rPr lang="da-DK" altLang="en-US" dirty="0" smtClean="0"/>
              <a:t>Thank you for your attention!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766" y="19259"/>
            <a:ext cx="974361" cy="95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47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46589" y="1778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National Water Management:  </a:t>
            </a:r>
            <a:r>
              <a:rPr lang="en-US" altLang="en-US" dirty="0" err="1" smtClean="0"/>
              <a:t>waterbalances</a:t>
            </a:r>
            <a:r>
              <a:rPr lang="en-US" altLang="en-US" dirty="0" smtClean="0"/>
              <a:t> …</a:t>
            </a:r>
            <a:br>
              <a:rPr lang="en-US" altLang="en-US" dirty="0" smtClean="0"/>
            </a:br>
            <a:endParaRPr lang="en-GB" altLang="en-US" dirty="0" smtClean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66" y="1749425"/>
            <a:ext cx="5407269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0" y="1749425"/>
            <a:ext cx="3055326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435220" y="1265239"/>
            <a:ext cx="3247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Catchments river Rhine, Meuse</a:t>
            </a:r>
            <a:endParaRPr lang="en-GB" altLang="en-US"/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4988170" y="1250951"/>
            <a:ext cx="39257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What happens within the Netherlands ?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4722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455985" y="4127500"/>
            <a:ext cx="2513135" cy="2030412"/>
          </a:xfrm>
          <a:prstGeom prst="rect">
            <a:avLst/>
          </a:prstGeom>
          <a:solidFill>
            <a:srgbClr val="F164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>
                <a:latin typeface="Tahoma" pitchFamily="34" charset="0"/>
                <a:ea typeface="ＭＳ Ｐゴシック" pitchFamily="34" charset="-128"/>
              </a:rPr>
              <a:t>(FEM)</a:t>
            </a:r>
          </a:p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nl-NL" altLang="en-US">
              <a:latin typeface="Tahoma" pitchFamily="34" charset="0"/>
              <a:ea typeface="ＭＳ Ｐゴシック" pitchFamily="34" charset="-128"/>
            </a:endParaRPr>
          </a:p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nl-NL" altLang="en-US">
              <a:latin typeface="Tahoma" pitchFamily="34" charset="0"/>
              <a:ea typeface="ＭＳ Ｐゴシック" pitchFamily="34" charset="-128"/>
            </a:endParaRPr>
          </a:p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nl-NL" altLang="en-US">
              <a:latin typeface="Tahoma" pitchFamily="34" charset="0"/>
              <a:ea typeface="ＭＳ Ｐゴシック" pitchFamily="34" charset="-128"/>
            </a:endParaRPr>
          </a:p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>
                <a:latin typeface="Tahoma" pitchFamily="34" charset="0"/>
                <a:ea typeface="ＭＳ Ｐゴシック" pitchFamily="34" charset="-128"/>
              </a:rPr>
              <a:t>---------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109797" y="4156076"/>
            <a:ext cx="2589334" cy="2168525"/>
          </a:xfrm>
          <a:prstGeom prst="rect">
            <a:avLst/>
          </a:prstGeom>
          <a:solidFill>
            <a:srgbClr val="8BC53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nl-NL" altLang="en-US">
                <a:latin typeface="Tahoma" pitchFamily="34" charset="0"/>
                <a:ea typeface="ＭＳ Ｐゴシック" pitchFamily="34" charset="-128"/>
              </a:rPr>
              <a:t> (FDM)</a:t>
            </a:r>
          </a:p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</a:pPr>
            <a:endParaRPr lang="nl-NL" altLang="en-US">
              <a:latin typeface="Tahoma" pitchFamily="34" charset="0"/>
              <a:ea typeface="ＭＳ Ｐゴシック" pitchFamily="34" charset="-128"/>
            </a:endParaRPr>
          </a:p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nl-NL" altLang="en-US" sz="2000">
              <a:latin typeface="Tahoma" pitchFamily="34" charset="0"/>
              <a:ea typeface="ＭＳ Ｐゴシック" pitchFamily="34" charset="-128"/>
            </a:endParaRPr>
          </a:p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nl-NL" altLang="en-US" sz="2000">
              <a:latin typeface="Tahoma" pitchFamily="34" charset="0"/>
              <a:ea typeface="ＭＳ Ｐゴシック" pitchFamily="34" charset="-128"/>
            </a:endParaRPr>
          </a:p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nl-NL" altLang="en-US" sz="2000"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7666" y="4127500"/>
            <a:ext cx="2237642" cy="2030412"/>
          </a:xfrm>
          <a:prstGeom prst="rect">
            <a:avLst/>
          </a:prstGeom>
          <a:solidFill>
            <a:srgbClr val="00A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>
                <a:latin typeface="Tahoma" pitchFamily="34" charset="0"/>
                <a:ea typeface="ＭＳ Ｐゴシック" pitchFamily="34" charset="-128"/>
              </a:rPr>
              <a:t>(AEM)</a:t>
            </a:r>
          </a:p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nl-NL" altLang="en-US">
              <a:latin typeface="Tahoma" pitchFamily="34" charset="0"/>
              <a:ea typeface="ＭＳ Ｐゴシック" pitchFamily="34" charset="-128"/>
            </a:endParaRPr>
          </a:p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>
                <a:latin typeface="Tahoma" pitchFamily="34" charset="0"/>
                <a:ea typeface="ＭＳ Ｐゴシック" pitchFamily="34" charset="-128"/>
              </a:rPr>
              <a:t>---------</a:t>
            </a:r>
          </a:p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>
                <a:latin typeface="Tahoma" pitchFamily="34" charset="0"/>
                <a:ea typeface="ＭＳ Ｐゴシック" pitchFamily="34" charset="-128"/>
              </a:rPr>
              <a:t>MOZART</a:t>
            </a:r>
          </a:p>
          <a:p>
            <a:pPr algn="ctr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>
                <a:latin typeface="Tahoma" pitchFamily="34" charset="0"/>
                <a:ea typeface="ＭＳ Ｐゴシック" pitchFamily="34" charset="-128"/>
              </a:rPr>
              <a:t>---------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7666" y="3727450"/>
            <a:ext cx="33205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 sz="2000" dirty="0" err="1">
                <a:solidFill>
                  <a:schemeClr val="accent2"/>
                </a:solidFill>
                <a:ea typeface="ＭＳ Ｐゴシック" pitchFamily="34" charset="-128"/>
              </a:rPr>
              <a:t>Ministry</a:t>
            </a:r>
            <a:r>
              <a:rPr lang="nl-NL" altLang="en-US" sz="2000" dirty="0">
                <a:solidFill>
                  <a:schemeClr val="accent2"/>
                </a:solidFill>
                <a:ea typeface="ＭＳ Ｐゴシック" pitchFamily="34" charset="-128"/>
              </a:rPr>
              <a:t> 1</a:t>
            </a:r>
          </a:p>
        </p:txBody>
      </p:sp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-359019" y="17697"/>
            <a:ext cx="8915401" cy="8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1533525" indent="-2159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1990725" indent="-2159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2447925" indent="-2159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2905125" indent="-2159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nl-NL" altLang="en-US" sz="2800" b="1" dirty="0" smtClean="0">
              <a:solidFill>
                <a:srgbClr val="F16422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nl-NL" altLang="en-US" sz="2800" b="1" dirty="0">
              <a:solidFill>
                <a:srgbClr val="F16422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nl-NL" altLang="en-US" sz="2800" b="1" dirty="0" smtClean="0">
              <a:solidFill>
                <a:srgbClr val="F16422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nl-NL" alt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Start of NHI, 10 </a:t>
            </a:r>
            <a:r>
              <a:rPr lang="nl-NL" altLang="en-US" sz="28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years</a:t>
            </a:r>
            <a:r>
              <a:rPr lang="nl-NL" alt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altLang="en-US" sz="28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ago</a:t>
            </a:r>
            <a:r>
              <a:rPr lang="nl-NL" alt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</a:t>
            </a:r>
            <a:r>
              <a:rPr lang="nl-NL" altLang="en-US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nl-NL" altLang="en-US" sz="28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nl-NL" alt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different approaches, different </a:t>
            </a:r>
            <a:r>
              <a:rPr lang="nl-NL" altLang="en-US" sz="28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models</a:t>
            </a:r>
            <a:endParaRPr lang="nl-NL" altLang="en-US" sz="28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223" name="Text Box 5"/>
          <p:cNvSpPr txBox="1">
            <a:spLocks noChangeArrowheads="1"/>
          </p:cNvSpPr>
          <p:nvPr/>
        </p:nvSpPr>
        <p:spPr bwMode="auto">
          <a:xfrm>
            <a:off x="2455985" y="3727450"/>
            <a:ext cx="332202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 sz="2000" dirty="0" err="1">
                <a:solidFill>
                  <a:schemeClr val="accent2"/>
                </a:solidFill>
                <a:ea typeface="ＭＳ Ｐゴシック" pitchFamily="34" charset="-128"/>
              </a:rPr>
              <a:t>Ministry</a:t>
            </a:r>
            <a:r>
              <a:rPr lang="nl-NL" altLang="en-US" sz="2000" dirty="0">
                <a:solidFill>
                  <a:schemeClr val="accent2"/>
                </a:solidFill>
                <a:ea typeface="ＭＳ Ｐゴシック" pitchFamily="34" charset="-128"/>
              </a:rPr>
              <a:t> 2</a:t>
            </a:r>
          </a:p>
        </p:txBody>
      </p:sp>
      <p:sp>
        <p:nvSpPr>
          <p:cNvPr id="9224" name="Text Box 5"/>
          <p:cNvSpPr txBox="1">
            <a:spLocks noChangeArrowheads="1"/>
          </p:cNvSpPr>
          <p:nvPr/>
        </p:nvSpPr>
        <p:spPr bwMode="auto">
          <a:xfrm>
            <a:off x="5109797" y="3727450"/>
            <a:ext cx="33205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 sz="2000" dirty="0" err="1">
                <a:solidFill>
                  <a:schemeClr val="accent2"/>
                </a:solidFill>
                <a:ea typeface="ＭＳ Ｐゴシック" pitchFamily="34" charset="-128"/>
              </a:rPr>
              <a:t>Regional</a:t>
            </a:r>
            <a:r>
              <a:rPr lang="nl-NL" altLang="en-US" sz="2000" dirty="0">
                <a:solidFill>
                  <a:schemeClr val="accent2"/>
                </a:solidFill>
                <a:ea typeface="ＭＳ Ｐゴシック" pitchFamily="34" charset="-128"/>
              </a:rPr>
              <a:t> </a:t>
            </a:r>
            <a:r>
              <a:rPr lang="nl-NL" altLang="en-US" sz="2000" dirty="0" err="1">
                <a:solidFill>
                  <a:schemeClr val="accent2"/>
                </a:solidFill>
                <a:ea typeface="ＭＳ Ｐゴシック" pitchFamily="34" charset="-128"/>
              </a:rPr>
              <a:t>authorities</a:t>
            </a:r>
            <a:r>
              <a:rPr lang="nl-NL" altLang="en-US" sz="2000" dirty="0">
                <a:solidFill>
                  <a:schemeClr val="accent2"/>
                </a:solidFill>
                <a:ea typeface="ＭＳ Ｐゴシック" pitchFamily="34" charset="-128"/>
              </a:rPr>
              <a:t> </a:t>
            </a:r>
          </a:p>
        </p:txBody>
      </p:sp>
      <p:sp>
        <p:nvSpPr>
          <p:cNvPr id="9225" name="AutoShape 4" descr="data:image/png;base64,iVBORw0KGgoAAAANSUhEUgAAAKwAAACCCAMAAADsSdOsAAABcVBMVEX///8AAP/7+//9/f/y8v/09P/5+f/39//w8P/r6//u7v/p6f/19f/d3f/g4P+zs//l5f+urv/Dw//MzP/V1f+6uv/R0f+/v//Z2f/IyP+ysv+dnf9zc//Cwv+Dg/+Skv97e/+jo/+qqv94eP+Kiv9MTP82Nv+YmP+IiP+fn/+QkP9lZf9xcf9sbP9fX/9JSf8/P/9TU/8rK/9nZ/9ZWf8zM/8gIP9QUP8mJv8XF/8AAPF5efQAAMPLy+Rzc8JVVZVpaSXZ2dXk5Ojq6tiJiZ1qamxnZ5O7u7S/v8z///adnd2FhX68vLlwcMXCwq6uruZHR3EoKMFaWtVPT0U6OsgAAOLr67KbmzdPTzKDg1b//+kAAEYAACGmpqIAAK+8vOSOjuBYWEUAADg3Nx07Ow1bW3t9fX7MzMwAAI2ysnK1tcsoKFlbW+P//8tzc9gYGOAsLOCAgLdycrFWVqxERKy+vmpCQriIiAqvr4dsbK1ZWXD4C1uYAAAdsElEQVR4nJ18h9uzSnbfAAIJeEFIFIEKAlRQeYVQe8vdli3xzfWuu9dOs1O9u3Y23txN4pS/PjPDNIo+rzPP832vNILhzCm/c+bMGYAuSS4Q2ln84m5Opq0KHYkN6i2IQbNpTvBeDlvdQjOyPvBOY6EnxuO6e/r9AGnq3+k3ffrVFYDcBZP7UQqE27zasDZYHZPp1KLfU7P5YL/xfTTM4jiodcmLxjXy0IrWhtjj9tB/nFFuDPTXAf0i/fzvZfg3B57eT6Q1pSZc1kZ1ShvIgT+Kk3k1ttakFYyEz1aSnHw/GTSvkfpNatNR85oDMLaC2PqDJKKfS+nGnrt3JEnSq89xBMTW96qrBrZ+3W4fd33UImRL/hpv28fFc+DzrCZpwG1815b5vHlNFs9C8bsuMXlsSpl1O7b6m+8RKmZ1Mav15w6O0mMbh57Fm/Nm2ta1LLcnflVNwFWXqPfAfEzAsXXNqM7sN3gd5qB8kvbiZelv/tt4tIDPcBoqOWpKy9WgrGOxreN1Ur8meW0RMhPHiVbof82pX7Ifz1LhK9KT6RvSi7RGK9QpZy4Bd6lqq3Gtv02sLjc6wGDa7Jk0pQ7nyLu0eKagv/a8pv/LCBjCw/0M/2+rCkjjOgK5aSpdXPniN2nTmuq3a0IXsFrap7RoFbseK/IlFXEkxVzV6cStgqjSVN5+LvLaWGo2ABIEzM+gTpxahyDYlk6zp6udWz15xYYX+84H0DlrtRirpy6RCWQCEqwcoOa+IFF/D6JTBko/r4nZXjUf2uaaOm7D2Vub/gv6T84TgRuTA/0kLwl02hZWBZc917oW+A+GQzKTXqLLiTQIYK+o5XbSfOZQb/bY15ZmtKAKXQb/6Sur1sfEO+f9Meos6JDKSSrpD2CYkY/+EPjSd+GHwUzUkBrioNZ4HLpk2GtRpqetLpCP04/GcIpSddyFERSojRF14eaHlNF7vM9KoTVHyyX499sH+jY9M02VWo902jLXWjPqUB8odKnNb7NEfaO6ib6k7LGDT+6oF6mGnEYwn5oDH9EtYb5ZN5+QlLSGD9qUDdsxizFp9lijXdS6DM4dPtDfNeBwR2W72EsMMfwZhGIQayHu+YT/Xq+YWnNUVJ6v5VvBqq2gLSzuaF4xAnreHg6A9ctro9tL4aXYDs9SQRVkWukrtZgAhjC2JFUuzHlFCHNpj90KEaEatPwENgGx3XdIIPP2vRCkNg0wHJxCisFlX9MrG5k0GIL17L/+AQ0m5icDnMDv0vpWm9pwzuMDNSxI2NnhLV7OQK0baFTFfSMLfPtzGCTNke+evIX123oI6wb3m0u00p+tX9qDj1rQBfRzF8dY289iiq3TZuwLtWAC/FXNE10J7Uv7FmN+2qm6bWHQFIpuELz9hsKOtrrPWoPPW7dBSbYCcqh4CRm0GPM77G3zSncmg54rEnugwX//SlTSOGzaHAIx0p5vvkuv9mLbL5pMc1qxKvQ/7S4APvCIb8NauKg2Lg0JoPKIP9zQT58S0VPjYOn1JQEeGuPrmcLFGGJNeD+HogGoHXPs5DZYgCB7b+HEtOYt7IJ8WDFH9Ep5b0q0L3WhO25hoYcD4l4dvPX1MufCmxzb7gocuoKbcXbYt1luHYT7gx37qLmVI3LXVHKlRH49oPnJitvUdxx/rL/6c+wSdOqJjej1SJEoStpOAbRVVj0W42vHDOBg/ONLIUzSLhHvlJyR9E70e3qoyLfPtVBbUdzD+c3sa9/B7k4IYlQzvl4HMkKeTv2srQzk3qi82wOQd10JiWDX5TVewQWUwp/pbqEWZHAyI+Z6+5pMJ+e46vDRrxZ/X//K6lDN98t9EXgdhi9EhFbgrS73uJqR3eWwwJgEAi9+M9gZL8GKKrn6WyhL/wz6S0GSKxSAyVNfHq4dBacRUAukJZDbTtSZ5cU2T7Ow+QNSkkW636ev+ZJFANrqSZ5Dxc9PstYPoUZVx3ivYEu+r7kjcdcyOPnpMZQrZlhJ1S+dQNKyP9R6UTSerorj8VgQ/gG1OK7g13UGf6oJZNR2AbhN0HyyrpnEk3PFLUNa4tGTKGR6Z6ygbU7kPutQ8orEb/727zrwlDatB5tqXbeoPe6OVsDvbWVW2tEkbuHZBMPO4GcLPGeITOPnv6roQHIviea1A5VpNWFlKXUq57MIq+zs7RYObM5k3QEqYI4MaHKPIGxdEZIZ2IQGywHUO7NoX2/N8CiD/PSTzsdMW+tu3FpajJvXEbXhtnl09do5wWDr8YG8qHOma67HsP/a5Y1oCNj/L4eOX8Gg08KfwdSTACebdKx6oJkSRvReJeyFh2v6S+j6rWU2ajsaGRTbbzp+9ryOTmiQ3bbkdqLyEDp6r/1wfU40T4l3cGl+dARuWZdbNfGGCD/JX+fXP+mKELt1Vu8SEuhawwF1hTArkFpcH5NgxZEkzJGzzswmTIBdhTyNhAReUQ00Kwe//+sO394Vs3QlQ6rWnpqZVCbstmKMkmiYIa0ClEmIIqrDVRZhkNtoBvWbIDDvSpxT/NNjaz3a64hjQFd+gbSm0b8kbLl6rD93Rp3EBevUbIhiDhzLBFXwI+cwONiJ0+9pQIpljSDv37w1OdaJ5ZDYXWc3WWrzFn7yJW5Yv4fFPRKKlYixTY4mcEomzRiYZI2vWGPNvI4UU9gk+EGTkR0Jwi+2oHZ9cKzZpyVg+ZqQ7ry9RWjRyFQ6HIporc7gD046ecnzngwjOD3hY0RfXl7xFnYjbW0x38saCBexDQ5gnklEZW5/BaW55HP8FGAO6sAwm4f2PACUixnHIeer//2va+OPuzIV4Au5g5yBZW/TCl04n/1lFbAER+kvoGbyZfXMBxZlWJaC0/heV3UhSSvb335V+y3r9mDAe8ZZCjZav8udqcfqWcqS2J0vIbS7nAAJTZD7t0hmYQKjLu7mSBvchAh+8vYnIm+fitvsxH/UMPvCQ7fr9QrMKJ8oSD+RDCCfdGC9YkuOVpUaqSFaL2MON7MssbiAiP7utz/i355AFzBP3YEPqJa5cfw8B32AhGyJ/9GlVV/LM5nuBT4IGhm70N5UVDaJHdS4kHxV9plB+k9iVLm1ZmctmrwcwydzRG2agIxuT22kBTBvlfqad5Mn1no6zR0cmg5/K35RRuP/Q0NA4/7EwDo280jr2+/3J86YtsEnXQ58dQAySxx4pcOXCYcbXeg1s+o+S6/2xn0TGvH//XVX/Cm2WbcfHkSvh6d6zu6li+fbr3LtjUHVPgA0aafkAdT96su2eTtzJ5NTReVv/zue5OBZOA1WnfqRxssAuMkXlAA2J1ahAfZgLC2trZzt4aB8/YEA3xrrboyzWdemV62oTx+gRziq/P0ffwu6M9pVMztYPypzxAz5H3EsaMtLTRwYiU1AAPkalWhy2ifCl0GImLQiyVlMbNhcM4Qx2BX1FGX0ALZsdkbNuNW5pxiG95lROPti6lQ/VuKFoaHuYAyYQhNxSH7BgDi9rj9VXGYowYu3jsPWQuE7/+Ovjed2xOJg/NxJejoJA8RfiijIsg8spY2cEvXuj9ds8sqqoXuUWHVvg3nysvBmHcPr//Dt7nlGnsZQdrY+JNmknjd+Eu6iFtIAQYp7bKtOF5Yes11cX0shgzLLrW4+XOChn4ZdbjW0/uc/xOcnSIupe5zPm4PltTzAF9SnrFgYHUswOSSk824zxi59YCuMGkNJJ87ntb7z3Mzhk6Z/93/92MCFB/Eumepm1fThbjc7SdvtZ+dNiNjrM0UgDimSpBVyOH3kymQk6KwKKtYYVj+xhSkb6O5OvtMqdEm6cdOb/97ffg8qrrPP0uXrnLZRmoHurCFp1hOsddaViNfSKkKuKYh7wFhj0qLQlpW8woE+EmfvXgm1vSxZPXHmvvovvv+Dzl+eQnD1a6dX6a2Jw5cKkgtye3JCHWrsZkMWH+WgOChPiHVbPVXLZmDy53/W9eMXy43AujPqIk+JpY+csf6TSVk7CZke406db1sN1Gf6h/xF+Cc/+MPWD4unDgO3rqBiUeF7Ir1neq/y+drFY4nD/Awi+lkugUeci3Jo2XjLBZM2SdD/3/zB7//sl3XQNZ7E5YyyVo9d1cnE0l2H9rdGiqfj3T08MWX2qvXmBPQGBfRuNEGW/s7E4qhnCNw/+vqnf/rcRXS0vPmI3hGK3l3GkkSMOVT6axwW3xEW7ZBtqSq+q78aKbyYYtrSuI9nDw1m4FZpzS//7I9nHK+N0xegHwh7FKQpJwi+7qcksXqd2Y1s1RoOzxB4SFU2tdC+vbPtt0pf0Ci2HF8FP9r//j/74Y+onbel06DOFN2asoE0nnIJCeoDT1kxCrZlMZSYjitQj+sDdWzDN3HTnAYgQTqUixz88U/++e99XaGO0S7nqjW9FMIvJ9lDBZUkHJiPkKSUfKU5xNOFqRBWGs19yQ5iBaX1lOF8YGZBFf6mdUT95uuvv/vTf7/WgPmP5Rg8jrUDd6wcCinzK5o0tGkFMVWd4kVFWIY8jfpyGP6uxM4+7fHHEejCznf72t4P/8N//E/7jy+7BXwr/bDIoKTRsptsXEfXGFOkTDRU84HUgu46blSgDGp8GBJ96+vAtlXFguq1BbOPm+K2t907Jobaf/6bP/rh0/U4aZXV9pzwLj0kbHAHrFMOi7cWJZjdyTAwTpB1vCRzjoS5huKOIHrq/emobxxGIJ57vXnad55iVxs5qvbjn/7iFz/7WUdNgXArBFd/UUib4gKqHXcZofPidcK8tZexgg/Ild2lyna84PrGMQxEObG6EBx15v3xNNdPLemXP/urn/7ir57Ru9gt14cNlL40ELLPvoswDCyJ1JdDZr9mEPNN9VMf+Muq7MRv61v5zF4W7e02of3oR3/xl//yX9UyZOm9uF/eN/MS0SltDQfbqX6qfIF0qPbncGckuUKu7RbydIs+cTPCBb9dBuE/2dV4qgYAFbzZjuOYevhv/u33HH/oWEEQBcFFOr+9bzabdxqXVAoI7USzd58ygSvF0vRbRUbF9snVG7wxJr6sCyr2DqN56sJa1zo+aQvprTiX5/NdSk5F8fO/3hZSedncL2uVTJw8ugqSep4/W0GMonsH0W5HGLlEfzMUUtu0cNhZpebFfErsUwMTru3l2X42XUm0vVk9E3LWCOTBoPfvvnaMkaOb0HnSWlmyFYgtfJS8Z1g9oyO2KK1gqfAX+Oz8UkFwVbhqoprq8OX/g1geXumESBUtbqZTnZoDjTgV4odk8gPJNarALj4yfUEuS9Gvr9CXsVKAXu/VJZQN0Mz0s7gs+icQayDd6dtOhKg8CsAg7OTQfJQyqGzComQYQNUt+ybFL+KcTMfG+WOL5rnch1Btqg7MspaN+ycQa+YQK2FcJ5ULL3ritKi56lVZLE07RctymMx3CYs7yO3XB6nmN3GNlz1dexMB285JffSOiOkZsfF9eoGk+i7UP2OmeF4QeIHnedZ+bOPPQs6wj3jgBOEgSFar1Tz1R76LyKL+CvtVMx4yIU/GKD+EsZEGjn269uKsaBP7zCkg6Z/1WVGWj/nrNkGYhNtJuhzxh3K7LbdVe6Bt/nKzeb1mOsQ0JlqVUBtC9S8uQu7aXfXduFL0B4G0954CzmJySstbSyT9vdmDp+lcP0+z5brrN6Gx5BaNs2htIklGO6vKfCwnxqXCckwVZ1BweDcU8BJhNdbFB3bsEF67VvpKLJXi9mlPNNKw7fIcujVFc7R0V2eMLEYdHt6JN7QyjFDyLOZZ9sHKkPOqNFAe8IoOCGOt53SorAkySXLF0LtWSZ9zSKPc6Q1pypQOwRX68HrMgJNS3iNVdlZuXygHsPKYAUxUPelxt9PPNdAaq78OYvOrdLnVUu6qWAIu7JG1vB9NSoOoCqnM01uEgxm28w7FnT9UIOZZnTeh9gUtbarVsBNDULazcg5mkuFBSYf2Fq7Ta1ZoJVIJ9LS+KjSERIvCJcUYPiVij2JCVeIAzz2VqxU1GZqfGEgbMrRfVdrZ2Va+CxVj+gfJ4a05CQFQg+BluXrtx5mSpbayj3BgEUAPgAapZdj6rwI++9yqGdmNncdBtFmm67U4Roo9sTw57JmQfBy7oiVjP+UwMLsTvW8n1SoOTnxT8T2wTHRrKxWYizWMw9vqtC05YSw5w+JWqLze7fW4jyJCKcsBoXBhdNxDHGAKaoHeIa+cVkQ0QdutekTQbUyt7Y2pOlhKBAXKmh7Igqbwiis+eVJeksfS9XoY6BCMaO54SrcGjGlQxoiQBWf4Y8fyNxWCqkkgE521WphqJ/W9K3lOK0jyWl44EvC5Vuwj93q254XLewHdxFnY5Z7Tq0i8Z43LmMxYJnI2TkXDR022nEWrlktoBNjffF9izKrlQkWdHFX3RGmaZtlytUqWhwOv9mMD0seqcAJylh34umNQnaCbxHu4auW9Y3M0E2ChrbKNwOY7vzkyH1Hb2TGFJf34fEJtFS2iYuoGQV02DM12BCOhI8peh2MZeIwUdItToLNGDpesnF5r66g2pu5rcrhJQkpUamyeyjKIHzAMON79ngEberLPjHhNWVRSiqTKJhVnuz1UeCbaRyr1sVJETKfseU2W89aOtv4qZukH5Uf3lkA/zE/e+bKpZmYJFzGx8aplisga1Aw5OGxu/BFUjKYv8Ziz4olxTaBDEKiJW07dERLDil1ItXhgQigZpvE6v3Ge+wXzEHx3RmdwwS70RunsANnb27PIvaI2eJuNON/Q8RZluEQjCeeKBqsWZ8UdBf0hDUXJm/icUHo8LhFkCoVqOp8zWxkAvpgmriq9fy6jysj4GV4J6vH4nkb8PArkPmTnpSDawCISv52yFn27+dn4/UUFn9vUqDB6KpiR8JkFGinbFujDzsvjutd8ihC8ZhXKqjhhZd3z9Ga0KlnA4pNTWGHeOupni8EUXBRooga7w5ugFWLZP/8shI4J/h+68PHpSLw/q7VlBVHB4VOtXY/oyt6FwAMf3HDA4Z4Vul07USQ6tFw6OwNekBDM8oOIJGMhhh+zMXoHYQ5qkO0P6zxmSsuPEmBPo073ueAFoopEH4G/yMURCK8gmgGrZ6SWcb9QMQrFEr70ofOapt5lPWm44u7dOIfx7PV2LPwoRIZKbS1mcT8aNyyWE7JVX00ZBbRGvENmLHrW/S13eUevB4LPgzL0Dh6Vk7HBpUugj9OoSlHg41S1xKaA0WL5itbX7PT8uC6zCVM8tk3ExNsbTre3ajgeTjt9xXpUdinszSs+OgLbLIHO0/X07sMQBA6pJNsKp1ANYrqhXBTDg0T4THTZdIP1o7ifdvV4nrvmfcV3x52c2ZbxlolcsRKOh3Q545xGHgzgWxmD8RBoAchSczBaUpDW1SlfUyodZbG4QUV181l+Wc8SbmFMw90ZJd5D/n2/L9ZTzlCXugMziXnIrd1x+KWkaA8s6qg05pXupXQkEjOShXCleFMoLDzz+z2PXISJwiLpSoeTuYOwwOgydKGg5Ki5p7s8BX1h/KqM8z3Hl7VrbZyEfFBjiaRzZOvu1uIXMXJA0NFX5eS6vUjKC6WHb3YYzPbpSxQ0bSbRJcCOGaizg9Skbz4awedhsqxowdO0GzlSjtYV0rUSjXndNWrQxY3diREF0hGLi79gQsBcftreRdK3I391r/ZUceM4GEw9UpoIUgHoY2n1PPVPCfmU5gHioJJVm/5izR+vpLBns+U+b+/LRkxkFo8zXCXPX/d7B2gLBskGsxnvzjRK5QH2JB89r7RaE6IO0knDhD+Olf/vkIV2v5/GUyF8TPhH9gQ5JU9Ws1vsuc2gSSauPXzfF0IkP6xmo61hGPmcWopkJaoUiUBYUnicCssJO4Zg6X88HIi7jmBhgh/mc0Pndno9+fOcyizKN98Z0WiuL9YNwf2G337AmWX/gR666DgnjxuJdPtHfNDN3l15WNXnhmvE7vr+5bPBvJYrmrnp/XinhFVNeGtKP3AvZDNEPKIPnz4k1/ug4xQCVLCqZkU+SWjHfVKeBLufsMB4fFimTE0HQhw04MpLXLea5iuJVzMw58ehrb9KWMpgKEhvmrMCex4fb0R/RE7lb9BpR213sFUhs008kLLexOGUQ6Gy5CGkYEzYzZWX4uAJCTuHWya9cp74HENc7g5yqeB8VpfkeZrsbi2imFbF93fp3QLhJ+akmB8C6Ih8uYB/3Xvnxp3JeNHrv42ub1hfgcYMxD4xAu7QkFVrc3XE35kz6e8aAZKKHl5dl5DjSAUOOHdS2eu5RF8ESJ0Y47Qgh0qEjNzAE2SKxhtE4+x0S9hSf8LcsyIuLNxoVa1IXO6+nQQxwRteECdF7+YfhLJNNwfhMkWYl+/LfLjeU4El/Ia4SIf0aQJO68Ipz8UYLJf3ZToagD7XPyEuYTHDKL6kdJJC8cMogBB3nmLLGYk7iVMQLIVwT11KkNFr6TEBxonH0ezDdiT47FzwaGy5DbTNx31CTjYJ5aucQw6ZmF+O/YT38rFkRf3MyXethslFXjv8t3OgxKQTkIsY9BnrcE2I3JvD4EB4v5QjvGEHK1rf8I7XI5DZ7IUjUh4H3VADunO/Qp4pwurtRLFaVgsBbMGGUeE/9FiMOFHK6CDdwBDlUnniAK1iFmmBhOoJ6CzoAVShyXh+wq8vEE/p80tu7JMJl3A3MmebscogAo/SozYVtqvWZMLmLJFBIASz6kyHQcNuUsWtwkP74/WRGIuAci4zfGX/SPcpUUZhASm8lYd4AH23HPLXL4nLI0z+eI1Oq4scVyqFyFb+S/3xgbMsJOlC6tI4y1/uI6/DgdAIfFzefYsrnXC4Qkja4QI1731reS82zwcKL4UyDwN1m1WwMl7yhw9WBlATn4zP5qk80KbhiElmU7kyY3cT8grirs4A1RsN35BbnfRr3aT1ea9z6hdX8hovteta8BryM0fiQfnByb60c1cLX7pAbUmpdAMU0Sj7WwZCjkGmUGVrLfzkVKnRQojIBFymp+msyehyYjTOuE6uKJcnWSLClECsFa1a9aH2MpUqp8TYCAdKq70Gl4lFYcyy88/zlIlciCCEYnRspMp6Pd8PQ85lix9a61UhnrvOxyAVQJQFBfJy5g6bi/1NCZcFDcV8KcuokkzMQXtcRbujsnCt7koZoVcHclJex6GJEsRswrIQnSKlHTzw6tLZCApExONu/D6IbvWaprP09kpJfcExp2KMPhlO9jn0+T4w9PUHhkXh9VhH4TUUNGY1TfXMywQEPeTRG1xzqUXnuQC0P6GvyXPFlw2N5xI6OUTdEwo8vdlt1HnEV4smp1NjaxPU69lxAK77k2J+EFMSHNLGtDBHG0/Pd8EKOTgoqdsb3aj8hW2MWIqxN6Kb0xZYxPMJZHTIvKtNr853s4zB4JPTdR4IDnE+QicqpsIVXJX6pMR4OE99QxDxSPDggzzn/Ff5yvpzVfHZJYqvbkcWVh9+qo5ganqd2kJBY4+bqbrmYcOyzGf0ZQ6CAgsoESH9XW0PSHQC1vaE9+RsMjEQEPRAlKEz3lzZBHMxpaxf3jDr+SFJxeD+tBpDt/Lzhy8sIMvucuA3+/ZGZrcUt9UqjJT1GCrHVUSsiAVFpAagH4BoNIdWq7bN3BruXtsHhs9cD0MLqqkfr/YDMBBcuPhyK4bW3nAtvKlO1KUtTv/tLqhvKhbNkrIVj72z0HhLMtzHttk9YuOTeF4wFgmsEF+HFcVxWtUMCCkYxADWyOnwPIkXtbyr4GcCG/SW6wkpnABi81W4jIZTN3LIytG2oPWvbLtdxqrqvWW2xVH/JEANRcbwWn5GfJ+4u0IZxVjQ6UboJIq4oVJbZ/ulSyeirkRZRqf+BmdGTu4b2hfrE+65bHsdvDjrDyxJjXsMIQJHRmMG58d7LUpbHJgYehdBJ5zx+Z2wyxdwmYe9A/NTPCs1Fley2gozaThaVq91CmgoTgNv14/nbUwVVsupN5wllf49OTYYETxUJ8NhKR4OF8Jhu1KbcLh8bbw/gWesFssU59in7OVGVO1zzKXlKfdZBkUQ7RsN1Ow4Hk1pvk8VeOVzCyXznq/yqeuKVUaCiPFh+d5hNUVER+LeBoUM8LrTgVN9o4VqdEPfSoB7LheOxqMaIdwjR0zyMrYcgcvC/m8iUAXhLypLHRXSi4Ut4rs9xhN0FDCodK+2gRhUj0of6KWciqOC/wctK1a8DXGQCAAAAABJRU5ErkJggg=="/>
          <p:cNvSpPr>
            <a:spLocks noChangeAspect="1" noChangeArrowheads="1"/>
          </p:cNvSpPr>
          <p:nvPr/>
        </p:nvSpPr>
        <p:spPr bwMode="auto">
          <a:xfrm>
            <a:off x="77666" y="-146050"/>
            <a:ext cx="28135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226" name="AutoShape 6" descr="data:image/png;base64,iVBORw0KGgoAAAANSUhEUgAAAKwAAACCCAMAAADsSdOsAAABcVBMVEX///8AAP/7+//9/f/y8v/09P/5+f/39//w8P/r6//u7v/p6f/19f/d3f/g4P+zs//l5f+urv/Dw//MzP/V1f+6uv/R0f+/v//Z2f/IyP+ysv+dnf9zc//Cwv+Dg/+Skv97e/+jo/+qqv94eP+Kiv9MTP82Nv+YmP+IiP+fn/+QkP9lZf9xcf9sbP9fX/9JSf8/P/9TU/8rK/9nZ/9ZWf8zM/8gIP9QUP8mJv8XF/8AAPF5efQAAMPLy+Rzc8JVVZVpaSXZ2dXk5Ojq6tiJiZ1qamxnZ5O7u7S/v8z///adnd2FhX68vLlwcMXCwq6uruZHR3EoKMFaWtVPT0U6OsgAAOLr67KbmzdPTzKDg1b//+kAAEYAACGmpqIAAK+8vOSOjuBYWEUAADg3Nx07Ow1bW3t9fX7MzMwAAI2ysnK1tcsoKFlbW+P//8tzc9gYGOAsLOCAgLdycrFWVqxERKy+vmpCQriIiAqvr4dsbK1ZWXD4C1uYAAAdsElEQVR4nJ18h9uzSnbfAAIJeEFIFIEKAlRQeYVQe8vdli3xzfWuu9dOs1O9u3Y23txN4pS/PjPDNIo+rzPP832vNILhzCm/c+bMGYAuSS4Q2ln84m5Opq0KHYkN6i2IQbNpTvBeDlvdQjOyPvBOY6EnxuO6e/r9AGnq3+k3ffrVFYDcBZP7UQqE27zasDZYHZPp1KLfU7P5YL/xfTTM4jiodcmLxjXy0IrWhtjj9tB/nFFuDPTXAf0i/fzvZfg3B57eT6Q1pSZc1kZ1ShvIgT+Kk3k1ttakFYyEz1aSnHw/GTSvkfpNatNR85oDMLaC2PqDJKKfS+nGnrt3JEnSq89xBMTW96qrBrZ+3W4fd33UImRL/hpv28fFc+DzrCZpwG1815b5vHlNFs9C8bsuMXlsSpl1O7b6m+8RKmZ1Mav15w6O0mMbh57Fm/Nm2ta1LLcnflVNwFWXqPfAfEzAsXXNqM7sN3gd5qB8kvbiZelv/tt4tIDPcBoqOWpKy9WgrGOxreN1Ur8meW0RMhPHiVbof82pX7Ifz1LhK9KT6RvSi7RGK9QpZy4Bd6lqq3Gtv02sLjc6wGDa7Jk0pQ7nyLu0eKagv/a8pv/LCBjCw/0M/2+rCkjjOgK5aSpdXPniN2nTmuq3a0IXsFrap7RoFbseK/IlFXEkxVzV6cStgqjSVN5+LvLaWGo2ABIEzM+gTpxahyDYlk6zp6udWz15xYYX+84H0DlrtRirpy6RCWQCEqwcoOa+IFF/D6JTBko/r4nZXjUf2uaaOm7D2Vub/gv6T84TgRuTA/0kLwl02hZWBZc917oW+A+GQzKTXqLLiTQIYK+o5XbSfOZQb/bY15ZmtKAKXQb/6Sur1sfEO+f9Meos6JDKSSrpD2CYkY/+EPjSd+GHwUzUkBrioNZ4HLpk2GtRpqetLpCP04/GcIpSddyFERSojRF14eaHlNF7vM9KoTVHyyX499sH+jY9M02VWo902jLXWjPqUB8odKnNb7NEfaO6ib6k7LGDT+6oF6mGnEYwn5oDH9EtYb5ZN5+QlLSGD9qUDdsxizFp9lijXdS6DM4dPtDfNeBwR2W72EsMMfwZhGIQayHu+YT/Xq+YWnNUVJ6v5VvBqq2gLSzuaF4xAnreHg6A9ctro9tL4aXYDs9SQRVkWukrtZgAhjC2JFUuzHlFCHNpj90KEaEatPwENgGx3XdIIPP2vRCkNg0wHJxCisFlX9MrG5k0GIL17L/+AQ0m5icDnMDv0vpWm9pwzuMDNSxI2NnhLV7OQK0baFTFfSMLfPtzGCTNke+evIX123oI6wb3m0u00p+tX9qDj1rQBfRzF8dY289iiq3TZuwLtWAC/FXNE10J7Uv7FmN+2qm6bWHQFIpuELz9hsKOtrrPWoPPW7dBSbYCcqh4CRm0GPM77G3zSncmg54rEnugwX//SlTSOGzaHAIx0p5vvkuv9mLbL5pMc1qxKvQ/7S4APvCIb8NauKg2Lg0JoPKIP9zQT58S0VPjYOn1JQEeGuPrmcLFGGJNeD+HogGoHXPs5DZYgCB7b+HEtOYt7IJ8WDFH9Ep5b0q0L3WhO25hoYcD4l4dvPX1MufCmxzb7gocuoKbcXbYt1luHYT7gx37qLmVI3LXVHKlRH49oPnJitvUdxx/rL/6c+wSdOqJjej1SJEoStpOAbRVVj0W42vHDOBg/ONLIUzSLhHvlJyR9E70e3qoyLfPtVBbUdzD+c3sa9/B7k4IYlQzvl4HMkKeTv2srQzk3qi82wOQd10JiWDX5TVewQWUwp/pbqEWZHAyI+Z6+5pMJ+e46vDRrxZ/X//K6lDN98t9EXgdhi9EhFbgrS73uJqR3eWwwJgEAi9+M9gZL8GKKrn6WyhL/wz6S0GSKxSAyVNfHq4dBacRUAukJZDbTtSZ5cU2T7Ow+QNSkkW636ev+ZJFANrqSZ5Dxc9PstYPoUZVx3ivYEu+r7kjcdcyOPnpMZQrZlhJ1S+dQNKyP9R6UTSerorj8VgQ/gG1OK7g13UGf6oJZNR2AbhN0HyyrpnEk3PFLUNa4tGTKGR6Z6ygbU7kPutQ8orEb/727zrwlDatB5tqXbeoPe6OVsDvbWVW2tEkbuHZBMPO4GcLPGeITOPnv6roQHIviea1A5VpNWFlKXUq57MIq+zs7RYObM5k3QEqYI4MaHKPIGxdEZIZ2IQGywHUO7NoX2/N8CiD/PSTzsdMW+tu3FpajJvXEbXhtnl09do5wWDr8YG8qHOma67HsP/a5Y1oCNj/L4eOX8Gg08KfwdSTACebdKx6oJkSRvReJeyFh2v6S+j6rWU2ajsaGRTbbzp+9ryOTmiQ3bbkdqLyEDp6r/1wfU40T4l3cGl+dARuWZdbNfGGCD/JX+fXP+mKELt1Vu8SEuhawwF1hTArkFpcH5NgxZEkzJGzzswmTIBdhTyNhAReUQ00Kwe//+sO394Vs3QlQ6rWnpqZVCbstmKMkmiYIa0ClEmIIqrDVRZhkNtoBvWbIDDvSpxT/NNjaz3a64hjQFd+gbSm0b8kbLl6rD93Rp3EBevUbIhiDhzLBFXwI+cwONiJ0+9pQIpljSDv37w1OdaJ5ZDYXWc3WWrzFn7yJW5Yv4fFPRKKlYixTY4mcEomzRiYZI2vWGPNvI4UU9gk+EGTkR0Jwi+2oHZ9cKzZpyVg+ZqQ7ry9RWjRyFQ6HIporc7gD046ecnzngwjOD3hY0RfXl7xFnYjbW0x38saCBexDQ5gnklEZW5/BaW55HP8FGAO6sAwm4f2PACUixnHIeer//2va+OPuzIV4Au5g5yBZW/TCl04n/1lFbAER+kvoGbyZfXMBxZlWJaC0/heV3UhSSvb335V+y3r9mDAe8ZZCjZav8udqcfqWcqS2J0vIbS7nAAJTZD7t0hmYQKjLu7mSBvchAh+8vYnIm+fitvsxH/UMPvCQ7fr9QrMKJ8oSD+RDCCfdGC9YkuOVpUaqSFaL2MON7MssbiAiP7utz/i355AFzBP3YEPqJa5cfw8B32AhGyJ/9GlVV/LM5nuBT4IGhm70N5UVDaJHdS4kHxV9plB+k9iVLm1ZmctmrwcwydzRG2agIxuT22kBTBvlfqad5Mn1no6zR0cmg5/K35RRuP/Q0NA4/7EwDo280jr2+/3J86YtsEnXQ58dQAySxx4pcOXCYcbXeg1s+o+S6/2xn0TGvH//XVX/Cm2WbcfHkSvh6d6zu6li+fbr3LtjUHVPgA0aafkAdT96su2eTtzJ5NTReVv/zue5OBZOA1WnfqRxssAuMkXlAA2J1ahAfZgLC2trZzt4aB8/YEA3xrrboyzWdemV62oTx+gRziq/P0ffwu6M9pVMztYPypzxAz5H3EsaMtLTRwYiU1AAPkalWhy2ifCl0GImLQiyVlMbNhcM4Qx2BX1FGX0ALZsdkbNuNW5pxiG95lROPti6lQ/VuKFoaHuYAyYQhNxSH7BgDi9rj9VXGYowYu3jsPWQuE7/+Ovjed2xOJg/NxJejoJA8RfiijIsg8spY2cEvXuj9ds8sqqoXuUWHVvg3nysvBmHcPr//Dt7nlGnsZQdrY+JNmknjd+Eu6iFtIAQYp7bKtOF5Yes11cX0shgzLLrW4+XOChn4ZdbjW0/uc/xOcnSIupe5zPm4PltTzAF9SnrFgYHUswOSSk824zxi59YCuMGkNJJ87ntb7z3Mzhk6Z/93/92MCFB/Eumepm1fThbjc7SdvtZ+dNiNjrM0UgDimSpBVyOH3kymQk6KwKKtYYVj+xhSkb6O5OvtMqdEm6cdOb/97ffg8qrrPP0uXrnLZRmoHurCFp1hOsddaViNfSKkKuKYh7wFhj0qLQlpW8woE+EmfvXgm1vSxZPXHmvvovvv+Dzl+eQnD1a6dX6a2Jw5cKkgtye3JCHWrsZkMWH+WgOChPiHVbPVXLZmDy53/W9eMXy43AujPqIk+JpY+csf6TSVk7CZke406db1sN1Gf6h/xF+Cc/+MPWD4unDgO3rqBiUeF7Ir1neq/y+drFY4nD/Awi+lkugUeci3Jo2XjLBZM2SdD/3/zB7//sl3XQNZ7E5YyyVo9d1cnE0l2H9rdGiqfj3T08MWX2qvXmBPQGBfRuNEGW/s7E4qhnCNw/+vqnf/rcRXS0vPmI3hGK3l3GkkSMOVT6axwW3xEW7ZBtqSq+q78aKbyYYtrSuI9nDw1m4FZpzS//7I9nHK+N0xegHwh7FKQpJwi+7qcksXqd2Y1s1RoOzxB4SFU2tdC+vbPtt0pf0Ci2HF8FP9r//j/74Y+onbel06DOFN2asoE0nnIJCeoDT1kxCrZlMZSYjitQj+sDdWzDN3HTnAYgQTqUixz88U/++e99XaGO0S7nqjW9FMIvJ9lDBZUkHJiPkKSUfKU5xNOFqRBWGs19yQ5iBaX1lOF8YGZBFf6mdUT95uuvv/vTf7/WgPmP5Rg8jrUDd6wcCinzK5o0tGkFMVWd4kVFWIY8jfpyGP6uxM4+7fHHEejCznf72t4P/8N//E/7jy+7BXwr/bDIoKTRsptsXEfXGFOkTDRU84HUgu46blSgDGp8GBJ96+vAtlXFguq1BbOPm+K2t907Jobaf/6bP/rh0/U4aZXV9pzwLj0kbHAHrFMOi7cWJZjdyTAwTpB1vCRzjoS5huKOIHrq/emobxxGIJ57vXnad55iVxs5qvbjn/7iFz/7WUdNgXArBFd/UUib4gKqHXcZofPidcK8tZexgg/Ild2lyna84PrGMQxEObG6EBx15v3xNNdPLemXP/urn/7ir57Ru9gt14cNlL40ELLPvoswDCyJ1JdDZr9mEPNN9VMf+Muq7MRv61v5zF4W7e02of3oR3/xl//yX9UyZOm9uF/eN/MS0SltDQfbqX6qfIF0qPbncGckuUKu7RbydIs+cTPCBb9dBuE/2dV4qgYAFbzZjuOYevhv/u33HH/oWEEQBcFFOr+9bzabdxqXVAoI7USzd58ygSvF0vRbRUbF9snVG7wxJr6sCyr2DqN56sJa1zo+aQvprTiX5/NdSk5F8fO/3hZSedncL2uVTJw8ugqSep4/W0GMonsH0W5HGLlEfzMUUtu0cNhZpebFfErsUwMTru3l2X42XUm0vVk9E3LWCOTBoPfvvnaMkaOb0HnSWlmyFYgtfJS8Z1g9oyO2KK1gqfAX+Oz8UkFwVbhqoprq8OX/g1geXumESBUtbqZTnZoDjTgV4odk8gPJNarALj4yfUEuS9Gvr9CXsVKAXu/VJZQN0Mz0s7gs+icQayDd6dtOhKg8CsAg7OTQfJQyqGzComQYQNUt+ybFL+KcTMfG+WOL5rnch1Btqg7MspaN+ycQa+YQK2FcJ5ULL3ritKi56lVZLE07RctymMx3CYs7yO3XB6nmN3GNlz1dexMB285JffSOiOkZsfF9eoGk+i7UP2OmeF4QeIHnedZ+bOPPQs6wj3jgBOEgSFar1Tz1R76LyKL+CvtVMx4yIU/GKD+EsZEGjn269uKsaBP7zCkg6Z/1WVGWj/nrNkGYhNtJuhzxh3K7LbdVe6Bt/nKzeb1mOsQ0JlqVUBtC9S8uQu7aXfXduFL0B4G0954CzmJySstbSyT9vdmDp+lcP0+z5brrN6Gx5BaNs2htIklGO6vKfCwnxqXCckwVZ1BweDcU8BJhNdbFB3bsEF67VvpKLJXi9mlPNNKw7fIcujVFc7R0V2eMLEYdHt6JN7QyjFDyLOZZ9sHKkPOqNFAe8IoOCGOt53SorAkySXLF0LtWSZ9zSKPc6Q1pypQOwRX68HrMgJNS3iNVdlZuXygHsPKYAUxUPelxt9PPNdAaq78OYvOrdLnVUu6qWAIu7JG1vB9NSoOoCqnM01uEgxm28w7FnT9UIOZZnTeh9gUtbarVsBNDULazcg5mkuFBSYf2Fq7Ta1ZoJVIJ9LS+KjSERIvCJcUYPiVij2JCVeIAzz2VqxU1GZqfGEgbMrRfVdrZ2Va+CxVj+gfJ4a05CQFQg+BluXrtx5mSpbayj3BgEUAPgAapZdj6rwI++9yqGdmNncdBtFmm67U4Roo9sTw57JmQfBy7oiVjP+UwMLsTvW8n1SoOTnxT8T2wTHRrKxWYizWMw9vqtC05YSw5w+JWqLze7fW4jyJCKcsBoXBhdNxDHGAKaoHeIa+cVkQ0QdutekTQbUyt7Y2pOlhKBAXKmh7Igqbwiis+eVJeksfS9XoY6BCMaO54SrcGjGlQxoiQBWf4Y8fyNxWCqkkgE521WphqJ/W9K3lOK0jyWl44EvC5Vuwj93q254XLewHdxFnY5Z7Tq0i8Z43LmMxYJnI2TkXDR022nEWrlktoBNjffF9izKrlQkWdHFX3RGmaZtlytUqWhwOv9mMD0seqcAJylh34umNQnaCbxHu4auW9Y3M0E2ChrbKNwOY7vzkyH1Hb2TGFJf34fEJtFS2iYuoGQV02DM12BCOhI8peh2MZeIwUdItToLNGDpesnF5r66g2pu5rcrhJQkpUamyeyjKIHzAMON79ngEberLPjHhNWVRSiqTKJhVnuz1UeCbaRyr1sVJETKfseU2W89aOtv4qZukH5Uf3lkA/zE/e+bKpZmYJFzGx8aplisga1Aw5OGxu/BFUjKYv8Ziz4olxTaBDEKiJW07dERLDil1ItXhgQigZpvE6v3Ge+wXzEHx3RmdwwS70RunsANnb27PIvaI2eJuNON/Q8RZluEQjCeeKBqsWZ8UdBf0hDUXJm/icUHo8LhFkCoVqOp8zWxkAvpgmriq9fy6jysj4GV4J6vH4nkb8PArkPmTnpSDawCISv52yFn27+dn4/UUFn9vUqDB6KpiR8JkFGinbFujDzsvjutd8ihC8ZhXKqjhhZd3z9Ga0KlnA4pNTWGHeOupni8EUXBRooga7w5ugFWLZP/8shI4J/h+68PHpSLw/q7VlBVHB4VOtXY/oyt6FwAMf3HDA4Z4Vul07USQ6tFw6OwNekBDM8oOIJGMhhh+zMXoHYQ5qkO0P6zxmSsuPEmBPo073ueAFoopEH4G/yMURCK8gmgGrZ6SWcb9QMQrFEr70ofOapt5lPWm44u7dOIfx7PV2LPwoRIZKbS1mcT8aNyyWE7JVX00ZBbRGvENmLHrW/S13eUevB4LPgzL0Dh6Vk7HBpUugj9OoSlHg41S1xKaA0WL5itbX7PT8uC6zCVM8tk3ExNsbTre3ajgeTjt9xXpUdinszSs+OgLbLIHO0/X07sMQBA6pJNsKp1ANYrqhXBTDg0T4THTZdIP1o7ifdvV4nrvmfcV3x52c2ZbxlolcsRKOh3Q545xGHgzgWxmD8RBoAchSczBaUpDW1SlfUyodZbG4QUV181l+Wc8SbmFMw90ZJd5D/n2/L9ZTzlCXugMziXnIrd1x+KWkaA8s6qg05pXupXQkEjOShXCleFMoLDzz+z2PXISJwiLpSoeTuYOwwOgydKGg5Ki5p7s8BX1h/KqM8z3Hl7VrbZyEfFBjiaRzZOvu1uIXMXJA0NFX5eS6vUjKC6WHb3YYzPbpSxQ0bSbRJcCOGaizg9Skbz4awedhsqxowdO0GzlSjtYV0rUSjXndNWrQxY3diREF0hGLi79gQsBcftreRdK3I391r/ZUceM4GEw9UpoIUgHoY2n1PPVPCfmU5gHioJJVm/5izR+vpLBns+U+b+/LRkxkFo8zXCXPX/d7B2gLBskGsxnvzjRK5QH2JB89r7RaE6IO0knDhD+Olf/vkIV2v5/GUyF8TPhH9gQ5JU9Ws1vsuc2gSSauPXzfF0IkP6xmo61hGPmcWopkJaoUiUBYUnicCssJO4Zg6X88HIi7jmBhgh/mc0Pndno9+fOcyizKN98Z0WiuL9YNwf2G337AmWX/gR666DgnjxuJdPtHfNDN3l15WNXnhmvE7vr+5bPBvJYrmrnp/XinhFVNeGtKP3AvZDNEPKIPnz4k1/ug4xQCVLCqZkU+SWjHfVKeBLufsMB4fFimTE0HQhw04MpLXLea5iuJVzMw58ehrb9KWMpgKEhvmrMCex4fb0R/RE7lb9BpR213sFUhs008kLLexOGUQ6Gy5CGkYEzYzZWX4uAJCTuHWya9cp74HENc7g5yqeB8VpfkeZrsbi2imFbF93fp3QLhJ+akmB8C6Ih8uYB/3Xvnxp3JeNHrv42ub1hfgcYMxD4xAu7QkFVrc3XE35kz6e8aAZKKHl5dl5DjSAUOOHdS2eu5RF8ESJ0Y47Qgh0qEjNzAE2SKxhtE4+x0S9hSf8LcsyIuLNxoVa1IXO6+nQQxwRteECdF7+YfhLJNNwfhMkWYl+/LfLjeU4El/Ia4SIf0aQJO68Ipz8UYLJf3ZToagD7XPyEuYTHDKL6kdJJC8cMogBB3nmLLGYk7iVMQLIVwT11KkNFr6TEBxonH0ezDdiT47FzwaGy5DbTNx31CTjYJ5aucQw6ZmF+O/YT38rFkRf3MyXethslFXjv8t3OgxKQTkIsY9BnrcE2I3JvD4EB4v5QjvGEHK1rf8I7XI5DZ7IUjUh4H3VADunO/Qp4pwurtRLFaVgsBbMGGUeE/9FiMOFHK6CDdwBDlUnniAK1iFmmBhOoJ6CzoAVShyXh+wq8vEE/p80tu7JMJl3A3MmebscogAo/SozYVtqvWZMLmLJFBIASz6kyHQcNuUsWtwkP74/WRGIuAci4zfGX/SPcpUUZhASm8lYd4AH23HPLXL4nLI0z+eI1Oq4scVyqFyFb+S/3xgbMsJOlC6tI4y1/uI6/DgdAIfFzefYsrnXC4Qkja4QI1731reS82zwcKL4UyDwN1m1WwMl7yhw9WBlATn4zP5qk80KbhiElmU7kyY3cT8grirs4A1RsN35BbnfRr3aT1ea9z6hdX8hovteta8BryM0fiQfnByb60c1cLX7pAbUmpdAMU0Sj7WwZCjkGmUGVrLfzkVKnRQojIBFymp+msyehyYjTOuE6uKJcnWSLClECsFa1a9aH2MpUqp8TYCAdKq70Gl4lFYcyy88/zlIlciCCEYnRspMp6Pd8PQ85lix9a61UhnrvOxyAVQJQFBfJy5g6bi/1NCZcFDcV8KcuokkzMQXtcRbujsnCt7koZoVcHclJex6GJEsRswrIQnSKlHTzw6tLZCApExONu/D6IbvWaprP09kpJfcExp2KMPhlO9jn0+T4w9PUHhkXh9VhH4TUUNGY1TfXMywQEPeTRG1xzqUXnuQC0P6GvyXPFlw2N5xI6OUTdEwo8vdlt1HnEV4smp1NjaxPU69lxAK77k2J+EFMSHNLGtDBHG0/Pd8EKOTgoqdsb3aj8hW2MWIqxN6Kb0xZYxPMJZHTIvKtNr853s4zB4JPTdR4IDnE+QicqpsIVXJX6pMR4OE99QxDxSPDggzzn/Ff5yvpzVfHZJYqvbkcWVh9+qo5ganqd2kJBY4+bqbrmYcOyzGf0ZQ6CAgsoESH9XW0PSHQC1vaE9+RsMjEQEPRAlKEz3lzZBHMxpaxf3jDr+SFJxeD+tBpDt/Lzhy8sIMvucuA3+/ZGZrcUt9UqjJT1GCrHVUSsiAVFpAagH4BoNIdWq7bN3BruXtsHhs9cD0MLqqkfr/YDMBBcuPhyK4bW3nAtvKlO1KUtTv/tLqhvKhbNkrIVj72z0HhLMtzHttk9YuOTeF4wFgmsEF+HFcVxWtUMCCkYxADWyOnwPIkXtbyr4GcCG/SW6wkpnABi81W4jIZTN3LIytG2oPWvbLtdxqrqvWW2xVH/JEANRcbwWn5GfJ+4u0IZxVjQ6UboJIq4oVJbZ/ulSyeirkRZRqf+BmdGTu4b2hfrE+65bHsdvDjrDyxJjXsMIQJHRmMG58d7LUpbHJgYehdBJ5zx+Z2wyxdwmYe9A/NTPCs1Fley2gozaThaVq91CmgoTgNv14/nbUwVVsupN5wllf49OTYYETxUJ8NhKR4OF8Jhu1KbcLh8bbw/gWesFssU59in7OVGVO1zzKXlKfdZBkUQ7RsN1Ow4Hk1pvk8VeOVzCyXznq/yqeuKVUaCiPFh+d5hNUVER+LeBoUM8LrTgVN9o4VqdEPfSoB7LheOxqMaIdwjR0zyMrYcgcvC/m8iUAXhLypLHRXSi4Ut4rs9xhN0FDCodK+2gRhUj0of6KWciqOC/wctK1a8DXGQCAAAAABJRU5ErkJggg=="/>
          <p:cNvSpPr>
            <a:spLocks noChangeAspect="1" noChangeArrowheads="1"/>
          </p:cNvSpPr>
          <p:nvPr/>
        </p:nvSpPr>
        <p:spPr bwMode="auto">
          <a:xfrm>
            <a:off x="218343" y="6350"/>
            <a:ext cx="28135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pic>
        <p:nvPicPr>
          <p:cNvPr id="9227" name="Picture 8" descr="http://strackconsulting.com/wp-content/uploads/2007/10/river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36" y="4579938"/>
            <a:ext cx="1562100" cy="1382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070" y="4529137"/>
            <a:ext cx="1458058" cy="155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  <p:pic>
        <p:nvPicPr>
          <p:cNvPr id="922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85" y="4529137"/>
            <a:ext cx="2085243" cy="1595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3" y="972005"/>
            <a:ext cx="2708918" cy="277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9"/>
          <p:cNvGrpSpPr>
            <a:grpSpLocks/>
          </p:cNvGrpSpPr>
          <p:nvPr/>
        </p:nvGrpSpPr>
        <p:grpSpPr bwMode="auto">
          <a:xfrm>
            <a:off x="4503128" y="1036578"/>
            <a:ext cx="3927231" cy="2578162"/>
            <a:chOff x="4212712" y="1003073"/>
            <a:chExt cx="2386192" cy="1597819"/>
          </a:xfrm>
        </p:grpSpPr>
        <p:pic>
          <p:nvPicPr>
            <p:cNvPr id="16" name="Picture 1" descr="523a2083-f3c9-4829-a93b-5cfa9a3d9733@deltare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96" t="16068" r="-2" b="38760"/>
            <a:stretch>
              <a:fillRect/>
            </a:stretch>
          </p:blipFill>
          <p:spPr bwMode="auto">
            <a:xfrm>
              <a:off x="4212712" y="1003073"/>
              <a:ext cx="2386192" cy="1273268"/>
            </a:xfrm>
            <a:prstGeom prst="rect">
              <a:avLst/>
            </a:prstGeom>
            <a:solidFill>
              <a:schemeClr val="bg1">
                <a:alpha val="5411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" descr="523a2083-f3c9-4829-a93b-5cfa9a3d9733@deltare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5" t="90256"/>
            <a:stretch>
              <a:fillRect/>
            </a:stretch>
          </p:blipFill>
          <p:spPr bwMode="auto">
            <a:xfrm>
              <a:off x="4212712" y="2302701"/>
              <a:ext cx="2386192" cy="29819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" descr="523a2083-f3c9-4829-a93b-5cfa9a3d9733@deltare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31" t="66145" r="3705" b="29016"/>
            <a:stretch>
              <a:fillRect/>
            </a:stretch>
          </p:blipFill>
          <p:spPr bwMode="auto">
            <a:xfrm>
              <a:off x="5790422" y="1883638"/>
              <a:ext cx="526904" cy="154384"/>
            </a:xfrm>
            <a:prstGeom prst="rect">
              <a:avLst/>
            </a:prstGeom>
            <a:solidFill>
              <a:schemeClr val="bg1">
                <a:alpha val="5411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Straight Arrow Connector 13"/>
            <p:cNvCxnSpPr>
              <a:cxnSpLocks noChangeShapeType="1"/>
            </p:cNvCxnSpPr>
            <p:nvPr/>
          </p:nvCxnSpPr>
          <p:spPr bwMode="auto">
            <a:xfrm>
              <a:off x="5895196" y="2028477"/>
              <a:ext cx="538117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0" name="Curved Up Arrow 4"/>
          <p:cNvSpPr>
            <a:spLocks noChangeArrowheads="1"/>
          </p:cNvSpPr>
          <p:nvPr/>
        </p:nvSpPr>
        <p:spPr bwMode="auto">
          <a:xfrm rot="21085295" flipH="1">
            <a:off x="1120990" y="3305754"/>
            <a:ext cx="921726" cy="757238"/>
          </a:xfrm>
          <a:prstGeom prst="curvedUpArrow">
            <a:avLst>
              <a:gd name="adj1" fmla="val 24993"/>
              <a:gd name="adj2" fmla="val 49999"/>
              <a:gd name="adj3" fmla="val 25000"/>
            </a:avLst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8030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Group 1"/>
          <p:cNvGrpSpPr>
            <a:grpSpLocks/>
          </p:cNvGrpSpPr>
          <p:nvPr/>
        </p:nvGrpSpPr>
        <p:grpSpPr bwMode="auto">
          <a:xfrm>
            <a:off x="73269" y="2757487"/>
            <a:ext cx="8905143" cy="4100513"/>
            <a:chOff x="79375" y="2772352"/>
            <a:chExt cx="9647238" cy="4099936"/>
          </a:xfrm>
        </p:grpSpPr>
        <p:pic>
          <p:nvPicPr>
            <p:cNvPr id="10245" name="Picture 6" descr="Rijkswaterstaat - Ministry of Infrastructure and the Environment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67" r="11726"/>
            <a:stretch>
              <a:fillRect/>
            </a:stretch>
          </p:blipFill>
          <p:spPr bwMode="auto">
            <a:xfrm>
              <a:off x="4322763" y="6043613"/>
              <a:ext cx="2362200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8" descr="WageningenUR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775" y="6078538"/>
              <a:ext cx="21558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10" descr="Logo of the PBL Netherlands Environmental Assessment Agenc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99" r="7201"/>
            <a:stretch>
              <a:fillRect/>
            </a:stretch>
          </p:blipFill>
          <p:spPr bwMode="auto">
            <a:xfrm>
              <a:off x="7118350" y="5988050"/>
              <a:ext cx="2608263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12" descr="logo deltar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75" y="5949950"/>
              <a:ext cx="1762125" cy="839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9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64757"/>
            <a:stretch>
              <a:fillRect/>
            </a:stretch>
          </p:blipFill>
          <p:spPr bwMode="auto">
            <a:xfrm>
              <a:off x="5876925" y="5899150"/>
              <a:ext cx="1231900" cy="604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50" name="Picture 4" descr="http://www.planhillsborough.org/wp-content/uploads/2013/05/PieChart_Cooperation.pn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191" y="2772352"/>
              <a:ext cx="3705225" cy="293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-127489" y="-104931"/>
            <a:ext cx="8952035" cy="1135219"/>
          </a:xfrm>
        </p:spPr>
        <p:txBody>
          <a:bodyPr/>
          <a:lstStyle/>
          <a:p>
            <a:r>
              <a:rPr lang="en-US" altLang="en-US" dirty="0" smtClean="0"/>
              <a:t>	Plans in 2005: joint effort  ministries + institutes</a:t>
            </a:r>
            <a:br>
              <a:rPr lang="en-US" altLang="en-US" dirty="0" smtClean="0"/>
            </a:br>
            <a:r>
              <a:rPr lang="en-US" altLang="en-US" dirty="0" smtClean="0"/>
              <a:t>	</a:t>
            </a:r>
            <a:r>
              <a:rPr lang="en-US" altLang="en-US" i="1" u="sng" dirty="0" smtClean="0"/>
              <a:t>one</a:t>
            </a:r>
            <a:r>
              <a:rPr lang="en-US" altLang="en-US" dirty="0" smtClean="0"/>
              <a:t> national hydrological instrument NL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8763"/>
            <a:ext cx="8521212" cy="4525962"/>
          </a:xfrm>
        </p:spPr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nl-NL" altLang="en-US" sz="2400" b="1" dirty="0" smtClean="0"/>
              <a:t>Efficiency (€)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nl-NL" altLang="en-US" sz="2400" b="1" dirty="0" err="1" smtClean="0"/>
              <a:t>Quality</a:t>
            </a:r>
            <a:r>
              <a:rPr lang="nl-NL" altLang="en-US" sz="2400" b="1" dirty="0" smtClean="0"/>
              <a:t> </a:t>
            </a:r>
            <a:r>
              <a:rPr lang="nl-NL" altLang="en-US" sz="2400" b="1" dirty="0" err="1" smtClean="0"/>
              <a:t>improvement</a:t>
            </a:r>
            <a:r>
              <a:rPr lang="nl-NL" altLang="en-US" sz="2400" b="1" dirty="0" smtClean="0"/>
              <a:t>, </a:t>
            </a:r>
            <a:r>
              <a:rPr lang="nl-NL" altLang="en-US" sz="2400" b="1" dirty="0" err="1" smtClean="0"/>
              <a:t>better</a:t>
            </a:r>
            <a:r>
              <a:rPr lang="nl-NL" altLang="en-US" sz="2400" b="1" dirty="0" smtClean="0"/>
              <a:t> </a:t>
            </a:r>
            <a:r>
              <a:rPr lang="nl-NL" altLang="en-US" sz="2400" b="1" dirty="0" err="1" smtClean="0"/>
              <a:t>than</a:t>
            </a:r>
            <a:r>
              <a:rPr lang="nl-NL" altLang="en-US" sz="2400" b="1" dirty="0" smtClean="0"/>
              <a:t> </a:t>
            </a:r>
            <a:r>
              <a:rPr lang="nl-NL" altLang="en-US" sz="2400" b="1" dirty="0" err="1" smtClean="0"/>
              <a:t>old</a:t>
            </a:r>
            <a:r>
              <a:rPr lang="nl-NL" altLang="en-US" sz="2400" b="1" dirty="0" smtClean="0"/>
              <a:t> </a:t>
            </a:r>
            <a:r>
              <a:rPr lang="nl-NL" altLang="en-US" sz="2400" b="1" dirty="0" err="1" smtClean="0"/>
              <a:t>national</a:t>
            </a:r>
            <a:r>
              <a:rPr lang="nl-NL" altLang="en-US" sz="2400" b="1" dirty="0" smtClean="0"/>
              <a:t> </a:t>
            </a:r>
            <a:r>
              <a:rPr lang="nl-NL" altLang="en-US" sz="2400" b="1" dirty="0" err="1" smtClean="0"/>
              <a:t>models</a:t>
            </a:r>
            <a:endParaRPr lang="nl-NL" altLang="en-US" sz="2400" b="1" dirty="0" smtClean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 smtClean="0"/>
              <a:t>International state of the art instrument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 smtClean="0"/>
              <a:t>Preferably open data and sources</a:t>
            </a:r>
          </a:p>
          <a:p>
            <a:pPr marL="520700" lvl="1" indent="0">
              <a:buFont typeface="Symbol" pitchFamily="18" charset="2"/>
              <a:buNone/>
              <a:defRPr/>
            </a:pPr>
            <a:endParaRPr lang="nl-NL" altLang="en-US" dirty="0" smtClean="0"/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94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iguur 1v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/>
          <a:stretch>
            <a:fillRect/>
          </a:stretch>
        </p:blipFill>
        <p:spPr bwMode="auto">
          <a:xfrm>
            <a:off x="4797670" y="1287463"/>
            <a:ext cx="4346331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02223" y="-190500"/>
            <a:ext cx="8817220" cy="1125538"/>
          </a:xfrm>
        </p:spPr>
        <p:txBody>
          <a:bodyPr/>
          <a:lstStyle/>
          <a:p>
            <a:pPr eaLnBrk="1" hangingPunct="1"/>
            <a:r>
              <a:rPr lang="nl-NL" altLang="en-US" smtClean="0"/>
              <a:t/>
            </a:r>
            <a:br>
              <a:rPr lang="nl-NL" altLang="en-US" smtClean="0"/>
            </a:br>
            <a:r>
              <a:rPr lang="nl-NL" altLang="en-US" smtClean="0"/>
              <a:t>Advice for the new hydrological model (2006)</a:t>
            </a:r>
          </a:p>
        </p:txBody>
      </p:sp>
      <p:sp>
        <p:nvSpPr>
          <p:cNvPr id="11268" name="TextBox 2"/>
          <p:cNvSpPr txBox="1">
            <a:spLocks noChangeArrowheads="1"/>
          </p:cNvSpPr>
          <p:nvPr/>
        </p:nvSpPr>
        <p:spPr bwMode="auto">
          <a:xfrm>
            <a:off x="164892" y="2089150"/>
            <a:ext cx="4748543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>
              <a:spcAft>
                <a:spcPts val="1288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901700" indent="-381000" eaLnBrk="0">
              <a:spcAft>
                <a:spcPts val="1038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358900" indent="-381000" eaLnBrk="0">
              <a:spcAft>
                <a:spcPts val="775"/>
              </a:spcAft>
              <a:buClr>
                <a:srgbClr val="00ACEE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752600" indent="-381000" eaLnBrk="0">
              <a:spcAft>
                <a:spcPts val="525"/>
              </a:spcAft>
              <a:buClr>
                <a:srgbClr val="8BC53F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2141538" indent="-381000" eaLnBrk="0">
              <a:spcAft>
                <a:spcPts val="263"/>
              </a:spcAft>
              <a:buClr>
                <a:srgbClr val="F16422"/>
              </a:buClr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598738" indent="-3810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3055938" indent="-3810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513138" indent="-3810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970338" indent="-381000" defTabSz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>
              <a:lnSpc>
                <a:spcPct val="150000"/>
              </a:lnSpc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Char char="•"/>
            </a:pPr>
            <a:r>
              <a:rPr lang="en-US" altLang="en-US" b="1" dirty="0"/>
              <a:t>coupled models surface water - saturated – </a:t>
            </a:r>
            <a:r>
              <a:rPr lang="en-US" altLang="en-US" b="1" dirty="0" err="1"/>
              <a:t>vadose</a:t>
            </a:r>
            <a:r>
              <a:rPr lang="en-US" altLang="en-US" b="1" dirty="0"/>
              <a:t> zone</a:t>
            </a:r>
          </a:p>
          <a:p>
            <a:pPr eaLnBrk="1">
              <a:lnSpc>
                <a:spcPct val="150000"/>
              </a:lnSpc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Char char="•"/>
            </a:pPr>
            <a:r>
              <a:rPr lang="en-US" altLang="en-US" b="1" dirty="0" err="1"/>
              <a:t>cellsize</a:t>
            </a:r>
            <a:r>
              <a:rPr lang="en-US" altLang="en-US" b="1" dirty="0"/>
              <a:t> 250 m</a:t>
            </a:r>
          </a:p>
          <a:p>
            <a:pPr eaLnBrk="1">
              <a:lnSpc>
                <a:spcPct val="150000"/>
              </a:lnSpc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Char char="•"/>
            </a:pPr>
            <a:r>
              <a:rPr lang="en-US" altLang="en-US" b="1" dirty="0"/>
              <a:t>transient (1 – 10 days)</a:t>
            </a:r>
          </a:p>
          <a:p>
            <a:pPr eaLnBrk="1">
              <a:lnSpc>
                <a:spcPct val="150000"/>
              </a:lnSpc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Char char="•"/>
            </a:pPr>
            <a:r>
              <a:rPr lang="en-US" altLang="en-US" b="1" dirty="0"/>
              <a:t>conceptual (lumped) approach for drainage</a:t>
            </a:r>
          </a:p>
          <a:p>
            <a:pPr eaLnBrk="1">
              <a:lnSpc>
                <a:spcPct val="150000"/>
              </a:lnSpc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Char char="•"/>
            </a:pPr>
            <a:r>
              <a:rPr lang="en-US" altLang="en-US" b="1" dirty="0"/>
              <a:t>salt intrusion included</a:t>
            </a:r>
          </a:p>
          <a:p>
            <a:pPr eaLnBrk="1">
              <a:lnSpc>
                <a:spcPct val="150000"/>
              </a:lnSpc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Char char="•"/>
            </a:pPr>
            <a:r>
              <a:rPr lang="en-US" altLang="en-US" b="1" dirty="0"/>
              <a:t>preferably consistent with regional models</a:t>
            </a:r>
          </a:p>
        </p:txBody>
      </p:sp>
    </p:spTree>
    <p:extLst>
      <p:ext uri="{BB962C8B-B14F-4D97-AF65-F5344CB8AC3E}">
        <p14:creationId xmlns:p14="http://schemas.microsoft.com/office/powerpoint/2010/main" val="34596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07376" y="194872"/>
            <a:ext cx="8571035" cy="1064302"/>
          </a:xfrm>
        </p:spPr>
        <p:txBody>
          <a:bodyPr/>
          <a:lstStyle/>
          <a:p>
            <a:r>
              <a:rPr lang="en-US" altLang="en-US" dirty="0" smtClean="0"/>
              <a:t>So we made NHI (2006-2010): overview of models</a:t>
            </a:r>
            <a:endParaRPr lang="en-GB" altLang="en-US" dirty="0" smtClean="0"/>
          </a:p>
        </p:txBody>
      </p:sp>
      <p:pic>
        <p:nvPicPr>
          <p:cNvPr id="12291" name="Picture 6" descr="Rijkswaterstaat - Ministry of Infrastructure and the Environmen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7" r="11726"/>
          <a:stretch>
            <a:fillRect/>
          </a:stretch>
        </p:blipFill>
        <p:spPr bwMode="auto">
          <a:xfrm>
            <a:off x="3990243" y="6043614"/>
            <a:ext cx="218049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8" descr="WageningenUR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08" y="6078539"/>
            <a:ext cx="198999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Logo of the PBL Netherlands Environmental Assessment Agenc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r="7201"/>
          <a:stretch>
            <a:fillRect/>
          </a:stretch>
        </p:blipFill>
        <p:spPr bwMode="auto">
          <a:xfrm>
            <a:off x="6570785" y="5988050"/>
            <a:ext cx="240762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2" descr="logo delta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" y="5949950"/>
            <a:ext cx="162657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64757"/>
          <a:stretch>
            <a:fillRect/>
          </a:stretch>
        </p:blipFill>
        <p:spPr bwMode="auto">
          <a:xfrm>
            <a:off x="5424854" y="5899150"/>
            <a:ext cx="1137138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6" name="Rectangle 2"/>
          <p:cNvSpPr>
            <a:spLocks noChangeArrowheads="1"/>
          </p:cNvSpPr>
          <p:nvPr/>
        </p:nvSpPr>
        <p:spPr bwMode="auto">
          <a:xfrm>
            <a:off x="386862" y="4241800"/>
            <a:ext cx="2234712" cy="1385888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12297" name="TextBox 3"/>
          <p:cNvSpPr txBox="1">
            <a:spLocks noChangeArrowheads="1"/>
          </p:cNvSpPr>
          <p:nvPr/>
        </p:nvSpPr>
        <p:spPr bwMode="auto">
          <a:xfrm>
            <a:off x="293078" y="4243388"/>
            <a:ext cx="240909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000" b="1" dirty="0">
                <a:solidFill>
                  <a:schemeClr val="tx1"/>
                </a:solidFill>
              </a:rPr>
              <a:t>groundwater</a:t>
            </a:r>
            <a:endParaRPr lang="en-US" altLang="en-US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en-US" dirty="0" err="1">
                <a:solidFill>
                  <a:schemeClr val="tx1"/>
                </a:solidFill>
              </a:rPr>
              <a:t>Modflow</a:t>
            </a:r>
            <a:endParaRPr lang="en-US" altLang="en-US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en-US" dirty="0">
                <a:solidFill>
                  <a:schemeClr val="tx1"/>
                </a:solidFill>
              </a:rPr>
              <a:t>(250 m, 1-10 day, </a:t>
            </a:r>
            <a:r>
              <a:rPr lang="en-US" altLang="en-US" dirty="0" smtClean="0">
                <a:solidFill>
                  <a:schemeClr val="tx1"/>
                </a:solidFill>
              </a:rPr>
              <a:t>3D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12298" name="Rectangle 13"/>
          <p:cNvSpPr>
            <a:spLocks noChangeArrowheads="1"/>
          </p:cNvSpPr>
          <p:nvPr/>
        </p:nvSpPr>
        <p:spPr bwMode="auto">
          <a:xfrm>
            <a:off x="348762" y="2332039"/>
            <a:ext cx="2234712" cy="1385887"/>
          </a:xfrm>
          <a:prstGeom prst="rect">
            <a:avLst/>
          </a:prstGeom>
          <a:solidFill>
            <a:srgbClr val="00FF00">
              <a:alpha val="2196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GB" altLang="en-US"/>
          </a:p>
        </p:txBody>
      </p:sp>
      <p:sp>
        <p:nvSpPr>
          <p:cNvPr id="12299" name="TextBox 14"/>
          <p:cNvSpPr txBox="1">
            <a:spLocks noChangeArrowheads="1"/>
          </p:cNvSpPr>
          <p:nvPr/>
        </p:nvSpPr>
        <p:spPr bwMode="auto">
          <a:xfrm>
            <a:off x="293077" y="2316163"/>
            <a:ext cx="2373923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000" b="1" dirty="0" err="1">
                <a:solidFill>
                  <a:schemeClr val="tx1"/>
                </a:solidFill>
              </a:rPr>
              <a:t>vadose</a:t>
            </a:r>
            <a:r>
              <a:rPr lang="en-US" altLang="en-US" sz="2000" b="1" dirty="0">
                <a:solidFill>
                  <a:schemeClr val="tx1"/>
                </a:solidFill>
              </a:rPr>
              <a:t> zone</a:t>
            </a:r>
          </a:p>
          <a:p>
            <a:pPr algn="ctr">
              <a:lnSpc>
                <a:spcPct val="150000"/>
              </a:lnSpc>
            </a:pPr>
            <a:r>
              <a:rPr lang="en-US" altLang="en-US" dirty="0" err="1">
                <a:solidFill>
                  <a:schemeClr val="tx1"/>
                </a:solidFill>
              </a:rPr>
              <a:t>Metaswap</a:t>
            </a:r>
            <a:endParaRPr lang="en-US" altLang="en-US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en-US" dirty="0">
                <a:solidFill>
                  <a:schemeClr val="tx1"/>
                </a:solidFill>
              </a:rPr>
              <a:t>(250 m, 1-10 days</a:t>
            </a:r>
            <a:r>
              <a:rPr lang="en-US" altLang="en-US" dirty="0"/>
              <a:t>, 1D)</a:t>
            </a:r>
            <a:endParaRPr lang="en-GB" altLang="en-US" dirty="0"/>
          </a:p>
        </p:txBody>
      </p:sp>
      <p:cxnSp>
        <p:nvCxnSpPr>
          <p:cNvPr id="12300" name="Straight Arrow Connector 12"/>
          <p:cNvCxnSpPr>
            <a:cxnSpLocks noChangeShapeType="1"/>
          </p:cNvCxnSpPr>
          <p:nvPr/>
        </p:nvCxnSpPr>
        <p:spPr bwMode="auto">
          <a:xfrm flipV="1">
            <a:off x="1466850" y="3690938"/>
            <a:ext cx="0" cy="4699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rapezoid 16"/>
          <p:cNvSpPr/>
          <p:nvPr/>
        </p:nvSpPr>
        <p:spPr bwMode="auto">
          <a:xfrm rot="10800000">
            <a:off x="3097823" y="2298700"/>
            <a:ext cx="2738804" cy="1754188"/>
          </a:xfrm>
          <a:prstGeom prst="trapezoid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GB">
              <a:ea typeface="MS Gothic" charset="-128"/>
            </a:endParaRPr>
          </a:p>
        </p:txBody>
      </p:sp>
      <p:cxnSp>
        <p:nvCxnSpPr>
          <p:cNvPr id="12302" name="Straight Connector 20"/>
          <p:cNvCxnSpPr>
            <a:cxnSpLocks noChangeShapeType="1"/>
          </p:cNvCxnSpPr>
          <p:nvPr/>
        </p:nvCxnSpPr>
        <p:spPr bwMode="auto">
          <a:xfrm>
            <a:off x="2598128" y="4770438"/>
            <a:ext cx="1614854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3" name="Straight Arrow Connector 23"/>
          <p:cNvCxnSpPr>
            <a:cxnSpLocks noChangeShapeType="1"/>
          </p:cNvCxnSpPr>
          <p:nvPr/>
        </p:nvCxnSpPr>
        <p:spPr bwMode="auto">
          <a:xfrm flipV="1">
            <a:off x="4226169" y="4079876"/>
            <a:ext cx="0" cy="70167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304" name="TextBox 26"/>
          <p:cNvSpPr txBox="1">
            <a:spLocks noChangeArrowheads="1"/>
          </p:cNvSpPr>
          <p:nvPr/>
        </p:nvSpPr>
        <p:spPr bwMode="auto">
          <a:xfrm>
            <a:off x="3097822" y="2298700"/>
            <a:ext cx="285310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2000" b="1" dirty="0">
                <a:solidFill>
                  <a:schemeClr val="tx1"/>
                </a:solidFill>
              </a:rPr>
              <a:t>regional surface water</a:t>
            </a:r>
          </a:p>
          <a:p>
            <a:pPr algn="ctr">
              <a:lnSpc>
                <a:spcPct val="100000"/>
              </a:lnSpc>
            </a:pPr>
            <a:r>
              <a:rPr lang="en-US" altLang="en-US" dirty="0" smtClean="0">
                <a:solidFill>
                  <a:schemeClr val="tx1"/>
                </a:solidFill>
              </a:rPr>
              <a:t>Mozart</a:t>
            </a:r>
            <a:endParaRPr lang="en-US" altLang="en-US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altLang="en-US" dirty="0">
                <a:solidFill>
                  <a:schemeClr val="tx1"/>
                </a:solidFill>
              </a:rPr>
              <a:t> (1- 10 days)</a:t>
            </a:r>
          </a:p>
          <a:p>
            <a:pPr algn="ctr">
              <a:lnSpc>
                <a:spcPct val="100000"/>
              </a:lnSpc>
            </a:pPr>
            <a:r>
              <a:rPr lang="en-US" altLang="en-US" dirty="0">
                <a:solidFill>
                  <a:schemeClr val="tx1"/>
                </a:solidFill>
              </a:rPr>
              <a:t>(0,5 – 5 km2)</a:t>
            </a:r>
          </a:p>
          <a:p>
            <a:pPr algn="ctr">
              <a:lnSpc>
                <a:spcPct val="100000"/>
              </a:lnSpc>
            </a:pPr>
            <a:endParaRPr lang="en-US" altLang="en-US" dirty="0">
              <a:solidFill>
                <a:schemeClr val="tx1"/>
              </a:solidFill>
            </a:endParaRPr>
          </a:p>
        </p:txBody>
      </p:sp>
      <p:cxnSp>
        <p:nvCxnSpPr>
          <p:cNvPr id="12305" name="Straight Arrow Connector 27"/>
          <p:cNvCxnSpPr>
            <a:cxnSpLocks noChangeShapeType="1"/>
          </p:cNvCxnSpPr>
          <p:nvPr/>
        </p:nvCxnSpPr>
        <p:spPr bwMode="auto">
          <a:xfrm flipH="1">
            <a:off x="2583474" y="2746375"/>
            <a:ext cx="553915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rapezoid 29"/>
          <p:cNvSpPr/>
          <p:nvPr/>
        </p:nvSpPr>
        <p:spPr bwMode="auto">
          <a:xfrm rot="10800000">
            <a:off x="6277708" y="2365375"/>
            <a:ext cx="2239108" cy="2065338"/>
          </a:xfrm>
          <a:prstGeom prst="trapezoid">
            <a:avLst/>
          </a:prstGeom>
          <a:solidFill>
            <a:srgbClr val="00B0F0">
              <a:alpha val="5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GB">
              <a:ea typeface="MS Gothic" charset="-128"/>
            </a:endParaRPr>
          </a:p>
        </p:txBody>
      </p:sp>
      <p:sp>
        <p:nvSpPr>
          <p:cNvPr id="12307" name="TextBox 30"/>
          <p:cNvSpPr txBox="1">
            <a:spLocks noChangeArrowheads="1"/>
          </p:cNvSpPr>
          <p:nvPr/>
        </p:nvSpPr>
        <p:spPr bwMode="auto">
          <a:xfrm>
            <a:off x="6251331" y="2452688"/>
            <a:ext cx="2347546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2000" b="1" dirty="0">
                <a:solidFill>
                  <a:schemeClr val="tx1"/>
                </a:solidFill>
              </a:rPr>
              <a:t>national surface</a:t>
            </a:r>
          </a:p>
          <a:p>
            <a:pPr algn="ctr">
              <a:lnSpc>
                <a:spcPct val="100000"/>
              </a:lnSpc>
            </a:pPr>
            <a:r>
              <a:rPr lang="en-US" altLang="en-US" sz="2000" b="1" dirty="0">
                <a:solidFill>
                  <a:schemeClr val="tx1"/>
                </a:solidFill>
              </a:rPr>
              <a:t>water</a:t>
            </a:r>
          </a:p>
          <a:p>
            <a:pPr algn="ctr">
              <a:lnSpc>
                <a:spcPct val="100000"/>
              </a:lnSpc>
            </a:pPr>
            <a:r>
              <a:rPr lang="en-US" altLang="en-US" dirty="0" smtClean="0">
                <a:solidFill>
                  <a:schemeClr val="tx1"/>
                </a:solidFill>
              </a:rPr>
              <a:t>Distribution </a:t>
            </a:r>
            <a:r>
              <a:rPr lang="en-US" altLang="en-US" dirty="0">
                <a:solidFill>
                  <a:schemeClr val="tx1"/>
                </a:solidFill>
              </a:rPr>
              <a:t>Model</a:t>
            </a:r>
          </a:p>
          <a:p>
            <a:pPr algn="ctr">
              <a:lnSpc>
                <a:spcPct val="100000"/>
              </a:lnSpc>
            </a:pPr>
            <a:r>
              <a:rPr lang="en-US" altLang="en-US" dirty="0" err="1">
                <a:solidFill>
                  <a:schemeClr val="tx1"/>
                </a:solidFill>
              </a:rPr>
              <a:t>nodes+lines</a:t>
            </a:r>
            <a:endParaRPr lang="en-US" altLang="en-US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altLang="en-US" dirty="0">
                <a:solidFill>
                  <a:schemeClr val="tx1"/>
                </a:solidFill>
              </a:rPr>
              <a:t>(10 days)</a:t>
            </a:r>
          </a:p>
          <a:p>
            <a:pPr algn="ctr">
              <a:lnSpc>
                <a:spcPct val="100000"/>
              </a:lnSpc>
            </a:pPr>
            <a:endParaRPr lang="en-US" altLang="en-US" dirty="0"/>
          </a:p>
          <a:p>
            <a:pPr algn="ctr">
              <a:lnSpc>
                <a:spcPct val="100000"/>
              </a:lnSpc>
            </a:pPr>
            <a:endParaRPr lang="en-US" altLang="en-US" dirty="0"/>
          </a:p>
        </p:txBody>
      </p:sp>
      <p:cxnSp>
        <p:nvCxnSpPr>
          <p:cNvPr id="12308" name="Straight Connector 31"/>
          <p:cNvCxnSpPr>
            <a:cxnSpLocks noChangeShapeType="1"/>
          </p:cNvCxnSpPr>
          <p:nvPr/>
        </p:nvCxnSpPr>
        <p:spPr bwMode="auto">
          <a:xfrm>
            <a:off x="2642089" y="5149850"/>
            <a:ext cx="4687765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9" name="Straight Connector 33"/>
          <p:cNvCxnSpPr>
            <a:cxnSpLocks noChangeShapeType="1"/>
          </p:cNvCxnSpPr>
          <p:nvPr/>
        </p:nvCxnSpPr>
        <p:spPr bwMode="auto">
          <a:xfrm flipV="1">
            <a:off x="7329854" y="4430713"/>
            <a:ext cx="0" cy="69850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10" name="Straight Arrow Connector 36"/>
          <p:cNvCxnSpPr>
            <a:cxnSpLocks noChangeShapeType="1"/>
          </p:cNvCxnSpPr>
          <p:nvPr/>
        </p:nvCxnSpPr>
        <p:spPr bwMode="auto">
          <a:xfrm flipH="1">
            <a:off x="5770685" y="2711450"/>
            <a:ext cx="552450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4950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07377" y="194872"/>
            <a:ext cx="8229600" cy="948128"/>
          </a:xfrm>
        </p:spPr>
        <p:txBody>
          <a:bodyPr/>
          <a:lstStyle/>
          <a:p>
            <a:r>
              <a:rPr lang="en-US" altLang="en-US" dirty="0" smtClean="0"/>
              <a:t>Examples NHI</a:t>
            </a:r>
            <a:endParaRPr lang="en-GB" altLang="en-US" dirty="0" smtClean="0"/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386862" y="4079875"/>
            <a:ext cx="2255227" cy="1870075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  <p:sp>
        <p:nvSpPr>
          <p:cNvPr id="13316" name="Rectangle 13"/>
          <p:cNvSpPr>
            <a:spLocks noChangeArrowheads="1"/>
          </p:cNvSpPr>
          <p:nvPr/>
        </p:nvSpPr>
        <p:spPr bwMode="auto">
          <a:xfrm>
            <a:off x="348762" y="1870075"/>
            <a:ext cx="2300654" cy="1847850"/>
          </a:xfrm>
          <a:prstGeom prst="rect">
            <a:avLst/>
          </a:prstGeom>
          <a:solidFill>
            <a:srgbClr val="00FF00">
              <a:alpha val="2196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GB" altLang="en-US"/>
          </a:p>
        </p:txBody>
      </p:sp>
      <p:cxnSp>
        <p:nvCxnSpPr>
          <p:cNvPr id="13317" name="Straight Arrow Connector 12"/>
          <p:cNvCxnSpPr>
            <a:cxnSpLocks noChangeShapeType="1"/>
          </p:cNvCxnSpPr>
          <p:nvPr/>
        </p:nvCxnSpPr>
        <p:spPr bwMode="auto">
          <a:xfrm flipV="1">
            <a:off x="1466850" y="3690939"/>
            <a:ext cx="0" cy="38893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rapezoid 16"/>
          <p:cNvSpPr/>
          <p:nvPr/>
        </p:nvSpPr>
        <p:spPr bwMode="auto">
          <a:xfrm rot="10800000">
            <a:off x="3203331" y="2298700"/>
            <a:ext cx="2582008" cy="1754188"/>
          </a:xfrm>
          <a:prstGeom prst="trapezoid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GB">
              <a:ea typeface="MS Gothic" charset="-128"/>
            </a:endParaRPr>
          </a:p>
        </p:txBody>
      </p:sp>
      <p:cxnSp>
        <p:nvCxnSpPr>
          <p:cNvPr id="13319" name="Straight Connector 20"/>
          <p:cNvCxnSpPr>
            <a:cxnSpLocks noChangeShapeType="1"/>
          </p:cNvCxnSpPr>
          <p:nvPr/>
        </p:nvCxnSpPr>
        <p:spPr bwMode="auto">
          <a:xfrm>
            <a:off x="2598128" y="4770438"/>
            <a:ext cx="1614854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0" name="Straight Arrow Connector 23"/>
          <p:cNvCxnSpPr>
            <a:cxnSpLocks noChangeShapeType="1"/>
          </p:cNvCxnSpPr>
          <p:nvPr/>
        </p:nvCxnSpPr>
        <p:spPr bwMode="auto">
          <a:xfrm flipV="1">
            <a:off x="4226169" y="4079876"/>
            <a:ext cx="0" cy="70167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1" name="Straight Arrow Connector 27"/>
          <p:cNvCxnSpPr>
            <a:cxnSpLocks noChangeShapeType="1"/>
          </p:cNvCxnSpPr>
          <p:nvPr/>
        </p:nvCxnSpPr>
        <p:spPr bwMode="auto">
          <a:xfrm flipH="1">
            <a:off x="2649416" y="2792413"/>
            <a:ext cx="553915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rapezoid 29"/>
          <p:cNvSpPr/>
          <p:nvPr/>
        </p:nvSpPr>
        <p:spPr bwMode="auto">
          <a:xfrm rot="10800000">
            <a:off x="6277708" y="2365376"/>
            <a:ext cx="2239108" cy="2620963"/>
          </a:xfrm>
          <a:prstGeom prst="trapezoid">
            <a:avLst/>
          </a:prstGeom>
          <a:solidFill>
            <a:srgbClr val="00B0F0">
              <a:alpha val="5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GB">
              <a:ea typeface="MS Gothic" charset="-128"/>
            </a:endParaRPr>
          </a:p>
        </p:txBody>
      </p:sp>
      <p:cxnSp>
        <p:nvCxnSpPr>
          <p:cNvPr id="13323" name="Straight Connector 31"/>
          <p:cNvCxnSpPr>
            <a:cxnSpLocks noChangeShapeType="1"/>
          </p:cNvCxnSpPr>
          <p:nvPr/>
        </p:nvCxnSpPr>
        <p:spPr bwMode="auto">
          <a:xfrm>
            <a:off x="2642089" y="5149850"/>
            <a:ext cx="4687765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4" name="Straight Connector 33"/>
          <p:cNvCxnSpPr>
            <a:cxnSpLocks noChangeShapeType="1"/>
          </p:cNvCxnSpPr>
          <p:nvPr/>
        </p:nvCxnSpPr>
        <p:spPr bwMode="auto">
          <a:xfrm flipV="1">
            <a:off x="7329854" y="4986339"/>
            <a:ext cx="0" cy="142875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5" name="Straight Arrow Connector 36"/>
          <p:cNvCxnSpPr>
            <a:cxnSpLocks noChangeShapeType="1"/>
          </p:cNvCxnSpPr>
          <p:nvPr/>
        </p:nvCxnSpPr>
        <p:spPr bwMode="auto">
          <a:xfrm flipH="1">
            <a:off x="5738446" y="2738438"/>
            <a:ext cx="552450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3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14989" r="67905" b="55371"/>
          <a:stretch>
            <a:fillRect/>
          </a:stretch>
        </p:blipFill>
        <p:spPr bwMode="auto">
          <a:xfrm>
            <a:off x="570036" y="1965326"/>
            <a:ext cx="1888880" cy="1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7" name="Rectangle 1"/>
          <p:cNvSpPr>
            <a:spLocks noChangeArrowheads="1"/>
          </p:cNvSpPr>
          <p:nvPr/>
        </p:nvSpPr>
        <p:spPr bwMode="auto">
          <a:xfrm>
            <a:off x="570035" y="1489174"/>
            <a:ext cx="17115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400" dirty="0" smtClean="0">
                <a:solidFill>
                  <a:schemeClr val="tx1"/>
                </a:solidFill>
              </a:rPr>
              <a:t>moisture </a:t>
            </a:r>
            <a:r>
              <a:rPr lang="en-GB" altLang="en-US" sz="1400" dirty="0">
                <a:solidFill>
                  <a:schemeClr val="tx1"/>
                </a:solidFill>
              </a:rPr>
              <a:t>content</a:t>
            </a:r>
          </a:p>
        </p:txBody>
      </p:sp>
      <p:pic>
        <p:nvPicPr>
          <p:cNvPr id="13328" name="Picture 27" descr="N:\Projects\1209000\1209264\C. Report - advise\figuren\GLG_1998-20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55" y="4106864"/>
            <a:ext cx="1632438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9" name="TextBox 30"/>
          <p:cNvSpPr txBox="1">
            <a:spLocks noChangeArrowheads="1"/>
          </p:cNvSpPr>
          <p:nvPr/>
        </p:nvSpPr>
        <p:spPr bwMode="auto">
          <a:xfrm>
            <a:off x="419100" y="5994401"/>
            <a:ext cx="85768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 dirty="0" smtClean="0">
                <a:solidFill>
                  <a:schemeClr val="tx1"/>
                </a:solidFill>
              </a:rPr>
              <a:t>lowest </a:t>
            </a:r>
            <a:r>
              <a:rPr lang="en-US" altLang="en-US" sz="1400" dirty="0">
                <a:solidFill>
                  <a:schemeClr val="tx1"/>
                </a:solidFill>
              </a:rPr>
              <a:t>(mean) groundwater level			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  <p:pic>
        <p:nvPicPr>
          <p:cNvPr id="133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3" t="22218" r="10086" b="51680"/>
          <a:stretch>
            <a:fillRect/>
          </a:stretch>
        </p:blipFill>
        <p:spPr bwMode="auto">
          <a:xfrm>
            <a:off x="3810000" y="2416175"/>
            <a:ext cx="1367204" cy="151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31" name="Rectangle 32"/>
          <p:cNvSpPr>
            <a:spLocks noChangeArrowheads="1"/>
          </p:cNvSpPr>
          <p:nvPr/>
        </p:nvSpPr>
        <p:spPr bwMode="auto">
          <a:xfrm>
            <a:off x="3718764" y="1553381"/>
            <a:ext cx="171303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400" dirty="0">
                <a:solidFill>
                  <a:schemeClr val="tx1"/>
                </a:solidFill>
              </a:rPr>
              <a:t>Water demand </a:t>
            </a:r>
          </a:p>
          <a:p>
            <a:r>
              <a:rPr lang="en-GB" altLang="en-US" sz="1400" dirty="0">
                <a:solidFill>
                  <a:schemeClr val="tx1"/>
                </a:solidFill>
              </a:rPr>
              <a:t>(e.g. level control, irrigation, flushing</a:t>
            </a:r>
            <a:r>
              <a:rPr lang="en-GB" altLang="en-US" sz="1400" dirty="0"/>
              <a:t>)</a:t>
            </a:r>
          </a:p>
        </p:txBody>
      </p:sp>
      <p:sp>
        <p:nvSpPr>
          <p:cNvPr id="36" name="Trapezoid 35"/>
          <p:cNvSpPr/>
          <p:nvPr/>
        </p:nvSpPr>
        <p:spPr bwMode="auto">
          <a:xfrm rot="10800000">
            <a:off x="6277708" y="2379663"/>
            <a:ext cx="2239108" cy="2620962"/>
          </a:xfrm>
          <a:prstGeom prst="trapezoi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GB">
              <a:ea typeface="MS Gothic" charset="-128"/>
            </a:endParaRPr>
          </a:p>
        </p:txBody>
      </p:sp>
      <p:pic>
        <p:nvPicPr>
          <p:cNvPr id="1333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0" t="-5219" r="21330" b="2853"/>
          <a:stretch>
            <a:fillRect/>
          </a:stretch>
        </p:blipFill>
        <p:spPr bwMode="auto">
          <a:xfrm>
            <a:off x="6642590" y="2298700"/>
            <a:ext cx="1556238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34" name="Rectangle 32"/>
          <p:cNvSpPr>
            <a:spLocks noChangeArrowheads="1"/>
          </p:cNvSpPr>
          <p:nvPr/>
        </p:nvSpPr>
        <p:spPr bwMode="auto">
          <a:xfrm>
            <a:off x="6642589" y="1768825"/>
            <a:ext cx="17130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400" dirty="0">
                <a:solidFill>
                  <a:schemeClr val="tx1"/>
                </a:solidFill>
              </a:rPr>
              <a:t>National water </a:t>
            </a:r>
            <a:r>
              <a:rPr lang="en-GB" altLang="en-US" sz="1400" dirty="0" smtClean="0">
                <a:solidFill>
                  <a:schemeClr val="tx1"/>
                </a:solidFill>
              </a:rPr>
              <a:t>distribution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2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2883877" y="6615114"/>
            <a:ext cx="1326174" cy="31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14338" eaLnBrk="0">
              <a:spcAft>
                <a:spcPts val="1288"/>
              </a:spcAft>
              <a:buClr>
                <a:srgbClr val="8BC53F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414338" eaLnBrk="0">
              <a:spcAft>
                <a:spcPts val="1038"/>
              </a:spcAft>
              <a:buClr>
                <a:srgbClr val="F16422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71575" indent="-193675" defTabSz="414338" eaLnBrk="0">
              <a:spcAft>
                <a:spcPts val="775"/>
              </a:spcAft>
              <a:buClr>
                <a:srgbClr val="00ACEE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563688" indent="-192088" defTabSz="414338" eaLnBrk="0">
              <a:spcAft>
                <a:spcPts val="525"/>
              </a:spcAft>
              <a:buClr>
                <a:srgbClr val="8BC53F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1955800" indent="-195263" defTabSz="414338" eaLnBrk="0">
              <a:spcAft>
                <a:spcPts val="263"/>
              </a:spcAft>
              <a:buClr>
                <a:srgbClr val="F16422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4130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8702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3274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7846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fld id="{184C24DF-80D7-4580-A96D-61C264C8A0AF}" type="datetime4">
              <a:rPr lang="en-GB" altLang="en-US" sz="900">
                <a:solidFill>
                  <a:schemeClr val="bg2"/>
                </a:solidFill>
              </a:rPr>
              <a:pPr eaLnBrk="1"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None/>
              </a:pPr>
              <a:t>07 November 2016</a:t>
            </a:fld>
            <a:endParaRPr lang="en-GB" altLang="en-US" sz="900">
              <a:solidFill>
                <a:schemeClr val="bg2"/>
              </a:solidFill>
            </a:endParaRP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39712" y="6615114"/>
            <a:ext cx="432288" cy="31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14338" eaLnBrk="0">
              <a:spcAft>
                <a:spcPts val="1288"/>
              </a:spcAft>
              <a:buClr>
                <a:srgbClr val="8BC53F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414338" eaLnBrk="0">
              <a:spcAft>
                <a:spcPts val="1038"/>
              </a:spcAft>
              <a:buClr>
                <a:srgbClr val="F16422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71575" indent="-193675" defTabSz="414338" eaLnBrk="0">
              <a:spcAft>
                <a:spcPts val="775"/>
              </a:spcAft>
              <a:buClr>
                <a:srgbClr val="00ACEE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563688" indent="-192088" defTabSz="414338" eaLnBrk="0">
              <a:spcAft>
                <a:spcPts val="525"/>
              </a:spcAft>
              <a:buClr>
                <a:srgbClr val="8BC53F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1955800" indent="-195263" defTabSz="414338" eaLnBrk="0">
              <a:spcAft>
                <a:spcPts val="263"/>
              </a:spcAft>
              <a:buClr>
                <a:srgbClr val="F16422"/>
              </a:buClr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4130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8702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3274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784600" indent="-195263" defTabSz="414338" eaLnBrk="0" fontAlgn="base" hangingPunct="0">
              <a:lnSpc>
                <a:spcPct val="80000"/>
              </a:lnSpc>
              <a:spcBef>
                <a:spcPct val="0"/>
              </a:spcBef>
              <a:spcAft>
                <a:spcPts val="263"/>
              </a:spcAft>
              <a:buClr>
                <a:srgbClr val="F16422"/>
              </a:buClr>
              <a:buFont typeface="Wingdings" pitchFamily="2" charset="2"/>
              <a:buChar char="§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fld id="{206878DF-7B68-44DB-968C-7F16D7A5E722}" type="slidenum">
              <a:rPr lang="en-GB" altLang="en-US" sz="900">
                <a:solidFill>
                  <a:schemeClr val="bg2"/>
                </a:solidFill>
              </a:rPr>
              <a:pPr eaLnBrk="1"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None/>
              </a:pPr>
              <a:t>9</a:t>
            </a:fld>
            <a:endParaRPr lang="en-GB" altLang="en-US" sz="900">
              <a:solidFill>
                <a:schemeClr val="bg2"/>
              </a:solidFill>
            </a:endParaRPr>
          </a:p>
        </p:txBody>
      </p:sp>
      <p:pic>
        <p:nvPicPr>
          <p:cNvPr id="14340" name="Picture 4" descr="Diagram Alkmaa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r="6088"/>
          <a:stretch>
            <a:fillRect/>
          </a:stretch>
        </p:blipFill>
        <p:spPr bwMode="auto">
          <a:xfrm>
            <a:off x="-104043" y="1227138"/>
            <a:ext cx="5073162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>
          <a:xfrm>
            <a:off x="136139" y="224852"/>
            <a:ext cx="8537473" cy="1178498"/>
          </a:xfrm>
        </p:spPr>
        <p:txBody>
          <a:bodyPr/>
          <a:lstStyle/>
          <a:p>
            <a:pPr eaLnBrk="1"/>
            <a:r>
              <a:rPr lang="en-US" altLang="en-US" dirty="0" smtClean="0"/>
              <a:t>Model component 1. IMOD-MODFLOW  (saturated)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4416" y="1550989"/>
            <a:ext cx="4819650" cy="4402137"/>
          </a:xfrm>
        </p:spPr>
        <p:txBody>
          <a:bodyPr/>
          <a:lstStyle/>
          <a:p>
            <a:pPr marL="95250" indent="0" eaLnBrk="1">
              <a:buFont typeface="Wingdings" pitchFamily="2" charset="2"/>
              <a:buNone/>
              <a:defRPr/>
            </a:pPr>
            <a:r>
              <a:rPr lang="en-US" altLang="en-US" b="1" dirty="0" smtClean="0"/>
              <a:t>	Saturated zone:</a:t>
            </a:r>
          </a:p>
          <a:p>
            <a:pPr eaLnBrk="1">
              <a:buFontTx/>
              <a:buChar char="."/>
              <a:defRPr/>
            </a:pPr>
            <a:r>
              <a:rPr lang="en-US" altLang="en-US" dirty="0" smtClean="0"/>
              <a:t> </a:t>
            </a:r>
          </a:p>
          <a:p>
            <a:pPr eaLnBrk="1">
              <a:buFontTx/>
              <a:buChar char="."/>
              <a:defRPr/>
            </a:pPr>
            <a:r>
              <a:rPr lang="en-US" altLang="en-US" dirty="0" smtClean="0"/>
              <a:t>625.000 cells, 250 m</a:t>
            </a:r>
            <a:r>
              <a:rPr lang="en-US" altLang="en-US" dirty="0"/>
              <a:t> </a:t>
            </a:r>
            <a:r>
              <a:rPr lang="en-US" altLang="en-US" dirty="0" smtClean="0"/>
              <a:t> (~ 440 </a:t>
            </a:r>
            <a:r>
              <a:rPr lang="en-US" altLang="en-US" dirty="0"/>
              <a:t>km2 </a:t>
            </a:r>
            <a:r>
              <a:rPr lang="en-US" altLang="en-US" dirty="0" smtClean="0"/>
              <a:t>) </a:t>
            </a:r>
          </a:p>
          <a:p>
            <a:pPr eaLnBrk="1">
              <a:buFontTx/>
              <a:buChar char="."/>
              <a:defRPr/>
            </a:pPr>
            <a:r>
              <a:rPr lang="en-US" altLang="en-US" dirty="0" smtClean="0"/>
              <a:t>7 layers (WQ up to 24 layers)</a:t>
            </a:r>
          </a:p>
          <a:p>
            <a:pPr eaLnBrk="1">
              <a:buFontTx/>
              <a:buChar char="."/>
              <a:defRPr/>
            </a:pPr>
            <a:endParaRPr lang="en-US" altLang="en-US" dirty="0" smtClean="0"/>
          </a:p>
          <a:p>
            <a:pPr marL="95250" indent="0" eaLnBrk="1">
              <a:buFont typeface="Wingdings" pitchFamily="2" charset="2"/>
              <a:buNone/>
              <a:defRPr/>
            </a:pPr>
            <a:r>
              <a:rPr lang="en-US" altLang="en-US" dirty="0">
                <a:sym typeface="Wingdings" pitchFamily="2" charset="2"/>
              </a:rPr>
              <a:t>	</a:t>
            </a:r>
            <a:r>
              <a:rPr lang="en-US" altLang="en-US" dirty="0" smtClean="0">
                <a:sym typeface="Wingdings" pitchFamily="2" charset="2"/>
              </a:rPr>
              <a:t>use of special version of MODFLOW: </a:t>
            </a:r>
            <a:endParaRPr lang="en-US" altLang="en-US" dirty="0">
              <a:sym typeface="Wingdings" pitchFamily="2" charset="2"/>
            </a:endParaRPr>
          </a:p>
          <a:p>
            <a:pPr eaLnBrk="1">
              <a:buFontTx/>
              <a:buChar char="."/>
              <a:defRPr/>
            </a:pPr>
            <a:r>
              <a:rPr lang="en-US" altLang="en-US" dirty="0" smtClean="0">
                <a:sym typeface="Wingdings" pitchFamily="2" charset="2"/>
              </a:rPr>
              <a:t>(</a:t>
            </a:r>
            <a:r>
              <a:rPr lang="en-US" altLang="en-US" dirty="0" err="1" smtClean="0">
                <a:sym typeface="Wingdings" pitchFamily="2" charset="2"/>
              </a:rPr>
              <a:t>iMOD</a:t>
            </a:r>
            <a:r>
              <a:rPr lang="en-US" altLang="en-US" dirty="0" smtClean="0">
                <a:sym typeface="Wingdings" pitchFamily="2" charset="2"/>
              </a:rPr>
              <a:t>) to handle large datasets</a:t>
            </a:r>
          </a:p>
        </p:txBody>
      </p:sp>
    </p:spTree>
    <p:extLst>
      <p:ext uri="{BB962C8B-B14F-4D97-AF65-F5344CB8AC3E}">
        <p14:creationId xmlns:p14="http://schemas.microsoft.com/office/powerpoint/2010/main" val="22376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ltares_ppt template">
  <a:themeElements>
    <a:clrScheme name="Deltares_pp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ltares_pp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ltares_pp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pp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pp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pp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pp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pp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pp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pp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pp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pp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pp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pp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ltares_ppt template">
  <a:themeElements>
    <a:clrScheme name="Deltares_pp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ltares_pp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ltares_pp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pp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pp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pp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pp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pp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pp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pp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pp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pp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pp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pp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11433</TotalTime>
  <Words>935</Words>
  <Application>Microsoft Office PowerPoint</Application>
  <PresentationFormat>On-screen Show (4:3)</PresentationFormat>
  <Paragraphs>262</Paragraphs>
  <Slides>25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Default Design</vt:lpstr>
      <vt:lpstr>Deltares_ppt template</vt:lpstr>
      <vt:lpstr>1_Deltares_ppt template</vt:lpstr>
      <vt:lpstr>PowerPoint Presentation</vt:lpstr>
      <vt:lpstr>Original context NHI: national policy analysis </vt:lpstr>
      <vt:lpstr>National Water Management:  waterbalances … </vt:lpstr>
      <vt:lpstr>PowerPoint Presentation</vt:lpstr>
      <vt:lpstr> Plans in 2005: joint effort  ministries + institutes  one national hydrological instrument NL</vt:lpstr>
      <vt:lpstr> Advice for the new hydrological model (2006)</vt:lpstr>
      <vt:lpstr>So we made NHI (2006-2010): overview of models</vt:lpstr>
      <vt:lpstr>Examples NHI</vt:lpstr>
      <vt:lpstr>Model component 1. IMOD-MODFLOW  (saturated)</vt:lpstr>
      <vt:lpstr>In Netherlands large detailed datasets are available</vt:lpstr>
      <vt:lpstr>Geohydrological database REGIS (Geological Survey of the Netherlands: TNO)</vt:lpstr>
      <vt:lpstr>iMOD: special MODFLOW version + interface  (open source, free executables)</vt:lpstr>
      <vt:lpstr>Modelcomponent -2  MetaSWAP (unsaturated zone)</vt:lpstr>
      <vt:lpstr>Input MetaSWAP:  different databases, examples:  </vt:lpstr>
      <vt:lpstr>Output NHI  a.o. calculated evapotranspiration compared to satellite data to improve model  </vt:lpstr>
      <vt:lpstr>3. surface water approaches by waterbalances in  models for subcatchments + main surface waters </vt:lpstr>
      <vt:lpstr>Example of combining regional + national data for Deltaprogramme: National Sobek Model   </vt:lpstr>
      <vt:lpstr>Overview NHI: coupling groundwater- surface water</vt:lpstr>
      <vt:lpstr>NHI after 10 years: indispensible instrument for NL</vt:lpstr>
      <vt:lpstr>PowerPoint Presentation</vt:lpstr>
      <vt:lpstr>So the first years were about</vt:lpstr>
      <vt:lpstr>PowerPoint Presentation</vt:lpstr>
      <vt:lpstr>NHI as a toolbox (2015-2018) : data + software  for automatically generating models on desired scale</vt:lpstr>
      <vt:lpstr>PowerPoint Presentation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gtl</dc:creator>
  <cp:lastModifiedBy>Kees Bons</cp:lastModifiedBy>
  <cp:revision>437</cp:revision>
  <cp:lastPrinted>2007-11-21T13:24:47Z</cp:lastPrinted>
  <dcterms:created xsi:type="dcterms:W3CDTF">2007-11-23T10:40:51Z</dcterms:created>
  <dcterms:modified xsi:type="dcterms:W3CDTF">2016-11-07T15:47:29Z</dcterms:modified>
</cp:coreProperties>
</file>